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drawings/drawing1.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Override PartName="/ppt/charts/style1.xml" ContentType="application/vnd.ms-office.chartstyle+xml"/>
  <Override PartName="/ppt/charts/colors1.xml" ContentType="application/vnd.ms-office.chartcolorstyle+xml"/>
  <Override PartName="/ppt/charts/colors2.xml" ContentType="application/vnd.ms-office.chartcolorstyle+xml"/>
  <Override PartName="/ppt/charts/style2.xml" ContentType="application/vnd.ms-office.chart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handoutMasterIdLst>
    <p:handoutMasterId r:id="rId27"/>
  </p:handoutMasterIdLst>
  <p:sldIdLst>
    <p:sldId id="256" r:id="rId2"/>
    <p:sldId id="294" r:id="rId3"/>
    <p:sldId id="304" r:id="rId4"/>
    <p:sldId id="303" r:id="rId5"/>
    <p:sldId id="298" r:id="rId6"/>
    <p:sldId id="267" r:id="rId7"/>
    <p:sldId id="306" r:id="rId8"/>
    <p:sldId id="314" r:id="rId9"/>
    <p:sldId id="315" r:id="rId10"/>
    <p:sldId id="272" r:id="rId11"/>
    <p:sldId id="316" r:id="rId12"/>
    <p:sldId id="282" r:id="rId13"/>
    <p:sldId id="309" r:id="rId14"/>
    <p:sldId id="307" r:id="rId15"/>
    <p:sldId id="308" r:id="rId16"/>
    <p:sldId id="310" r:id="rId17"/>
    <p:sldId id="292" r:id="rId18"/>
    <p:sldId id="318" r:id="rId19"/>
    <p:sldId id="322" r:id="rId20"/>
    <p:sldId id="319" r:id="rId21"/>
    <p:sldId id="311" r:id="rId22"/>
    <p:sldId id="312" r:id="rId23"/>
    <p:sldId id="320" r:id="rId24"/>
    <p:sldId id="321"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742" autoAdjust="0"/>
    <p:restoredTop sz="90114" autoAdjust="0"/>
  </p:normalViewPr>
  <p:slideViewPr>
    <p:cSldViewPr>
      <p:cViewPr varScale="1">
        <p:scale>
          <a:sx n="71" d="100"/>
          <a:sy n="71" d="100"/>
        </p:scale>
        <p:origin x="-1266" y="-96"/>
      </p:cViewPr>
      <p:guideLst>
        <p:guide orient="horz" pos="2160"/>
        <p:guide pos="2880"/>
      </p:guideLst>
    </p:cSldViewPr>
  </p:slideViewPr>
  <p:notesTextViewPr>
    <p:cViewPr>
      <p:scale>
        <a:sx n="100" d="100"/>
        <a:sy n="100" d="100"/>
      </p:scale>
      <p:origin x="0" y="0"/>
    </p:cViewPr>
  </p:notesTextViewPr>
  <p:notesViewPr>
    <p:cSldViewPr>
      <p:cViewPr varScale="1">
        <p:scale>
          <a:sx n="79" d="100"/>
          <a:sy n="79" d="100"/>
        </p:scale>
        <p:origin x="-2130"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file:///D:\PHD\chapter_6_stuff\excavation_trends.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D:\PHD\chapter_6_stuff\excavation_trends.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D:\PHD\chapter_6_stuff\grey_lit_analyses.xlsx" TargetMode="External"/></Relationships>
</file>

<file path=ppt/charts/_rels/chart4.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oleObject" Target="file:///E:\eaa_2016\release.xls" TargetMode="External"/></Relationships>
</file>

<file path=ppt/charts/_rels/chart5.xml.rels><?xml version="1.0" encoding="UTF-8" standalone="yes"?>
<Relationships xmlns="http://schemas.openxmlformats.org/package/2006/relationships"><Relationship Id="rId3" Type="http://schemas.microsoft.com/office/2011/relationships/chartColorStyle" Target="colors2.xml"/><Relationship Id="rId2" Type="http://schemas.openxmlformats.org/officeDocument/2006/relationships/chartUserShapes" Target="../drawings/drawing1.xml"/><Relationship Id="rId1" Type="http://schemas.openxmlformats.org/officeDocument/2006/relationships/oleObject" Target="file:///E:\eaa_2016\oasis_stats.xlsx" TargetMode="External"/><Relationship Id="rId4"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percentStacked"/>
        <c:varyColors val="0"/>
        <c:ser>
          <c:idx val="0"/>
          <c:order val="0"/>
          <c:tx>
            <c:strRef>
              <c:f>'6-10'!$A$3</c:f>
              <c:strCache>
                <c:ptCount val="1"/>
                <c:pt idx="0">
                  <c:v>Completely published - grey report</c:v>
                </c:pt>
              </c:strCache>
            </c:strRef>
          </c:tx>
          <c:spPr>
            <a:solidFill>
              <a:srgbClr val="00B050"/>
            </a:solidFill>
          </c:spPr>
          <c:invertIfNegative val="0"/>
          <c:cat>
            <c:strRef>
              <c:f>'6-10'!$B$2:$C$2</c:f>
              <c:strCache>
                <c:ptCount val="2"/>
                <c:pt idx="0">
                  <c:v>Staffordshire</c:v>
                </c:pt>
                <c:pt idx="1">
                  <c:v>North Yorkshire</c:v>
                </c:pt>
              </c:strCache>
            </c:strRef>
          </c:cat>
          <c:val>
            <c:numRef>
              <c:f>'6-10'!$B$3:$C$3</c:f>
              <c:numCache>
                <c:formatCode>General</c:formatCode>
                <c:ptCount val="2"/>
                <c:pt idx="0">
                  <c:v>16</c:v>
                </c:pt>
                <c:pt idx="1">
                  <c:v>28</c:v>
                </c:pt>
              </c:numCache>
            </c:numRef>
          </c:val>
        </c:ser>
        <c:ser>
          <c:idx val="1"/>
          <c:order val="1"/>
          <c:tx>
            <c:strRef>
              <c:f>'6-10'!$A$4</c:f>
              <c:strCache>
                <c:ptCount val="1"/>
                <c:pt idx="0">
                  <c:v>Completely published - local journal</c:v>
                </c:pt>
              </c:strCache>
            </c:strRef>
          </c:tx>
          <c:spPr>
            <a:solidFill>
              <a:srgbClr val="92D050"/>
            </a:solidFill>
          </c:spPr>
          <c:invertIfNegative val="0"/>
          <c:cat>
            <c:strRef>
              <c:f>'6-10'!$B$2:$C$2</c:f>
              <c:strCache>
                <c:ptCount val="2"/>
                <c:pt idx="0">
                  <c:v>Staffordshire</c:v>
                </c:pt>
                <c:pt idx="1">
                  <c:v>North Yorkshire</c:v>
                </c:pt>
              </c:strCache>
            </c:strRef>
          </c:cat>
          <c:val>
            <c:numRef>
              <c:f>'6-10'!$B$4:$C$4</c:f>
              <c:numCache>
                <c:formatCode>General</c:formatCode>
                <c:ptCount val="2"/>
                <c:pt idx="0">
                  <c:v>9</c:v>
                </c:pt>
                <c:pt idx="1">
                  <c:v>6</c:v>
                </c:pt>
              </c:numCache>
            </c:numRef>
          </c:val>
        </c:ser>
        <c:ser>
          <c:idx val="2"/>
          <c:order val="2"/>
          <c:tx>
            <c:strRef>
              <c:f>'6-10'!$A$5</c:f>
              <c:strCache>
                <c:ptCount val="1"/>
                <c:pt idx="0">
                  <c:v>Completely published - monograph</c:v>
                </c:pt>
              </c:strCache>
            </c:strRef>
          </c:tx>
          <c:spPr>
            <a:solidFill>
              <a:schemeClr val="tx2">
                <a:lumMod val="60000"/>
                <a:lumOff val="40000"/>
              </a:schemeClr>
            </a:solidFill>
          </c:spPr>
          <c:invertIfNegative val="0"/>
          <c:cat>
            <c:strRef>
              <c:f>'6-10'!$B$2:$C$2</c:f>
              <c:strCache>
                <c:ptCount val="2"/>
                <c:pt idx="0">
                  <c:v>Staffordshire</c:v>
                </c:pt>
                <c:pt idx="1">
                  <c:v>North Yorkshire</c:v>
                </c:pt>
              </c:strCache>
            </c:strRef>
          </c:cat>
          <c:val>
            <c:numRef>
              <c:f>'6-10'!$B$5:$C$5</c:f>
              <c:numCache>
                <c:formatCode>General</c:formatCode>
                <c:ptCount val="2"/>
                <c:pt idx="0">
                  <c:v>5</c:v>
                </c:pt>
                <c:pt idx="1">
                  <c:v>12</c:v>
                </c:pt>
              </c:numCache>
            </c:numRef>
          </c:val>
        </c:ser>
        <c:ser>
          <c:idx val="3"/>
          <c:order val="3"/>
          <c:tx>
            <c:strRef>
              <c:f>'6-10'!$A$6</c:f>
              <c:strCache>
                <c:ptCount val="1"/>
                <c:pt idx="0">
                  <c:v>Completely published - national journal</c:v>
                </c:pt>
              </c:strCache>
            </c:strRef>
          </c:tx>
          <c:invertIfNegative val="0"/>
          <c:cat>
            <c:strRef>
              <c:f>'6-10'!$B$2:$C$2</c:f>
              <c:strCache>
                <c:ptCount val="2"/>
                <c:pt idx="0">
                  <c:v>Staffordshire</c:v>
                </c:pt>
                <c:pt idx="1">
                  <c:v>North Yorkshire</c:v>
                </c:pt>
              </c:strCache>
            </c:strRef>
          </c:cat>
          <c:val>
            <c:numRef>
              <c:f>'6-10'!$B$6:$C$6</c:f>
              <c:numCache>
                <c:formatCode>General</c:formatCode>
                <c:ptCount val="2"/>
                <c:pt idx="0">
                  <c:v>2</c:v>
                </c:pt>
                <c:pt idx="1">
                  <c:v>4</c:v>
                </c:pt>
              </c:numCache>
            </c:numRef>
          </c:val>
        </c:ser>
        <c:ser>
          <c:idx val="4"/>
          <c:order val="4"/>
          <c:tx>
            <c:strRef>
              <c:f>'6-10'!$A$7</c:f>
              <c:strCache>
                <c:ptCount val="1"/>
                <c:pt idx="0">
                  <c:v>Completely published - organisation serial</c:v>
                </c:pt>
              </c:strCache>
            </c:strRef>
          </c:tx>
          <c:invertIfNegative val="0"/>
          <c:cat>
            <c:strRef>
              <c:f>'6-10'!$B$2:$C$2</c:f>
              <c:strCache>
                <c:ptCount val="2"/>
                <c:pt idx="0">
                  <c:v>Staffordshire</c:v>
                </c:pt>
                <c:pt idx="1">
                  <c:v>North Yorkshire</c:v>
                </c:pt>
              </c:strCache>
            </c:strRef>
          </c:cat>
          <c:val>
            <c:numRef>
              <c:f>'6-10'!$B$7:$C$7</c:f>
              <c:numCache>
                <c:formatCode>General</c:formatCode>
                <c:ptCount val="2"/>
                <c:pt idx="0">
                  <c:v>1</c:v>
                </c:pt>
                <c:pt idx="1">
                  <c:v>0</c:v>
                </c:pt>
              </c:numCache>
            </c:numRef>
          </c:val>
        </c:ser>
        <c:ser>
          <c:idx val="6"/>
          <c:order val="5"/>
          <c:tx>
            <c:strRef>
              <c:f>'6-10'!$A$9</c:f>
              <c:strCache>
                <c:ptCount val="1"/>
                <c:pt idx="0">
                  <c:v>Part published - grey report</c:v>
                </c:pt>
              </c:strCache>
            </c:strRef>
          </c:tx>
          <c:spPr>
            <a:solidFill>
              <a:schemeClr val="accent6">
                <a:lumMod val="75000"/>
              </a:schemeClr>
            </a:solidFill>
          </c:spPr>
          <c:invertIfNegative val="0"/>
          <c:cat>
            <c:strRef>
              <c:f>'6-10'!$B$2:$C$2</c:f>
              <c:strCache>
                <c:ptCount val="2"/>
                <c:pt idx="0">
                  <c:v>Staffordshire</c:v>
                </c:pt>
                <c:pt idx="1">
                  <c:v>North Yorkshire</c:v>
                </c:pt>
              </c:strCache>
            </c:strRef>
          </c:cat>
          <c:val>
            <c:numRef>
              <c:f>'6-10'!$B$9:$C$9</c:f>
              <c:numCache>
                <c:formatCode>General</c:formatCode>
                <c:ptCount val="2"/>
                <c:pt idx="0">
                  <c:v>27</c:v>
                </c:pt>
                <c:pt idx="1">
                  <c:v>77</c:v>
                </c:pt>
              </c:numCache>
            </c:numRef>
          </c:val>
        </c:ser>
        <c:ser>
          <c:idx val="7"/>
          <c:order val="6"/>
          <c:tx>
            <c:strRef>
              <c:f>'6-10'!$A$10</c:f>
              <c:strCache>
                <c:ptCount val="1"/>
                <c:pt idx="0">
                  <c:v>Part Published - national journal</c:v>
                </c:pt>
              </c:strCache>
            </c:strRef>
          </c:tx>
          <c:invertIfNegative val="0"/>
          <c:cat>
            <c:strRef>
              <c:f>'6-10'!$B$2:$C$2</c:f>
              <c:strCache>
                <c:ptCount val="2"/>
                <c:pt idx="0">
                  <c:v>Staffordshire</c:v>
                </c:pt>
                <c:pt idx="1">
                  <c:v>North Yorkshire</c:v>
                </c:pt>
              </c:strCache>
            </c:strRef>
          </c:cat>
          <c:val>
            <c:numRef>
              <c:f>'6-10'!$B$10:$C$10</c:f>
              <c:numCache>
                <c:formatCode>General</c:formatCode>
                <c:ptCount val="2"/>
                <c:pt idx="0">
                  <c:v>0</c:v>
                </c:pt>
                <c:pt idx="1">
                  <c:v>1</c:v>
                </c:pt>
              </c:numCache>
            </c:numRef>
          </c:val>
        </c:ser>
        <c:ser>
          <c:idx val="5"/>
          <c:order val="7"/>
          <c:tx>
            <c:strRef>
              <c:f>'6-10'!$A$8</c:f>
              <c:strCache>
                <c:ptCount val="1"/>
                <c:pt idx="0">
                  <c:v>Not published</c:v>
                </c:pt>
              </c:strCache>
            </c:strRef>
          </c:tx>
          <c:spPr>
            <a:solidFill>
              <a:schemeClr val="tx1">
                <a:lumMod val="85000"/>
                <a:lumOff val="15000"/>
              </a:schemeClr>
            </a:solidFill>
          </c:spPr>
          <c:invertIfNegative val="0"/>
          <c:cat>
            <c:strRef>
              <c:f>'6-10'!$B$2:$C$2</c:f>
              <c:strCache>
                <c:ptCount val="2"/>
                <c:pt idx="0">
                  <c:v>Staffordshire</c:v>
                </c:pt>
                <c:pt idx="1">
                  <c:v>North Yorkshire</c:v>
                </c:pt>
              </c:strCache>
            </c:strRef>
          </c:cat>
          <c:val>
            <c:numRef>
              <c:f>'6-10'!$B$8:$C$8</c:f>
              <c:numCache>
                <c:formatCode>General</c:formatCode>
                <c:ptCount val="2"/>
                <c:pt idx="0">
                  <c:v>10</c:v>
                </c:pt>
                <c:pt idx="1">
                  <c:v>15</c:v>
                </c:pt>
              </c:numCache>
            </c:numRef>
          </c:val>
        </c:ser>
        <c:dLbls>
          <c:showLegendKey val="0"/>
          <c:showVal val="0"/>
          <c:showCatName val="0"/>
          <c:showSerName val="0"/>
          <c:showPercent val="0"/>
          <c:showBubbleSize val="0"/>
        </c:dLbls>
        <c:gapWidth val="150"/>
        <c:overlap val="100"/>
        <c:axId val="39447168"/>
        <c:axId val="39448960"/>
      </c:barChart>
      <c:catAx>
        <c:axId val="39447168"/>
        <c:scaling>
          <c:orientation val="minMax"/>
        </c:scaling>
        <c:delete val="0"/>
        <c:axPos val="b"/>
        <c:numFmt formatCode="General" sourceLinked="0"/>
        <c:majorTickMark val="out"/>
        <c:minorTickMark val="none"/>
        <c:tickLblPos val="nextTo"/>
        <c:crossAx val="39448960"/>
        <c:crosses val="autoZero"/>
        <c:auto val="1"/>
        <c:lblAlgn val="ctr"/>
        <c:lblOffset val="100"/>
        <c:noMultiLvlLbl val="0"/>
      </c:catAx>
      <c:valAx>
        <c:axId val="39448960"/>
        <c:scaling>
          <c:orientation val="minMax"/>
        </c:scaling>
        <c:delete val="0"/>
        <c:axPos val="l"/>
        <c:majorGridlines/>
        <c:numFmt formatCode="0%" sourceLinked="1"/>
        <c:majorTickMark val="out"/>
        <c:minorTickMark val="none"/>
        <c:tickLblPos val="nextTo"/>
        <c:crossAx val="39447168"/>
        <c:crosses val="autoZero"/>
        <c:crossBetween val="between"/>
      </c:valAx>
    </c:plotArea>
    <c:legend>
      <c:legendPos val="r"/>
      <c:layout>
        <c:manualLayout>
          <c:xMode val="edge"/>
          <c:yMode val="edge"/>
          <c:x val="0.63727890400871712"/>
          <c:y val="3.4146173029145063E-2"/>
          <c:w val="0.3431292542193165"/>
          <c:h val="0.85763332928161673"/>
        </c:manualLayout>
      </c:layout>
      <c:overlay val="0"/>
      <c:txPr>
        <a:bodyPr/>
        <a:lstStyle/>
        <a:p>
          <a:pPr>
            <a:defRPr sz="1100"/>
          </a:pPr>
          <a:endParaRPr lang="en-US"/>
        </a:p>
      </c:txPr>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percentStacked"/>
        <c:varyColors val="0"/>
        <c:ser>
          <c:idx val="0"/>
          <c:order val="0"/>
          <c:tx>
            <c:strRef>
              <c:f>'6-10'!$A$15</c:f>
              <c:strCache>
                <c:ptCount val="1"/>
                <c:pt idx="0">
                  <c:v>Completely published - grey report</c:v>
                </c:pt>
              </c:strCache>
            </c:strRef>
          </c:tx>
          <c:spPr>
            <a:solidFill>
              <a:srgbClr val="00B050"/>
            </a:solidFill>
          </c:spPr>
          <c:invertIfNegative val="0"/>
          <c:cat>
            <c:strRef>
              <c:f>'6-10'!$B$14:$C$14</c:f>
              <c:strCache>
                <c:ptCount val="2"/>
                <c:pt idx="0">
                  <c:v>Staffordshire</c:v>
                </c:pt>
                <c:pt idx="1">
                  <c:v>North Yorkshire</c:v>
                </c:pt>
              </c:strCache>
            </c:strRef>
          </c:cat>
          <c:val>
            <c:numRef>
              <c:f>'6-10'!$B$15:$C$15</c:f>
              <c:numCache>
                <c:formatCode>General</c:formatCode>
                <c:ptCount val="2"/>
                <c:pt idx="0">
                  <c:v>3</c:v>
                </c:pt>
                <c:pt idx="1">
                  <c:v>0</c:v>
                </c:pt>
              </c:numCache>
            </c:numRef>
          </c:val>
        </c:ser>
        <c:ser>
          <c:idx val="1"/>
          <c:order val="1"/>
          <c:tx>
            <c:strRef>
              <c:f>'6-10'!$A$16</c:f>
              <c:strCache>
                <c:ptCount val="1"/>
                <c:pt idx="0">
                  <c:v>Completely published - local journal</c:v>
                </c:pt>
              </c:strCache>
            </c:strRef>
          </c:tx>
          <c:spPr>
            <a:solidFill>
              <a:srgbClr val="92D050"/>
            </a:solidFill>
          </c:spPr>
          <c:invertIfNegative val="0"/>
          <c:cat>
            <c:strRef>
              <c:f>'6-10'!$B$14:$C$14</c:f>
              <c:strCache>
                <c:ptCount val="2"/>
                <c:pt idx="0">
                  <c:v>Staffordshire</c:v>
                </c:pt>
                <c:pt idx="1">
                  <c:v>North Yorkshire</c:v>
                </c:pt>
              </c:strCache>
            </c:strRef>
          </c:cat>
          <c:val>
            <c:numRef>
              <c:f>'6-10'!$B$16:$C$16</c:f>
              <c:numCache>
                <c:formatCode>General</c:formatCode>
                <c:ptCount val="2"/>
                <c:pt idx="0">
                  <c:v>9</c:v>
                </c:pt>
                <c:pt idx="1">
                  <c:v>5</c:v>
                </c:pt>
              </c:numCache>
            </c:numRef>
          </c:val>
        </c:ser>
        <c:ser>
          <c:idx val="2"/>
          <c:order val="2"/>
          <c:tx>
            <c:strRef>
              <c:f>'6-10'!$A$17</c:f>
              <c:strCache>
                <c:ptCount val="1"/>
                <c:pt idx="0">
                  <c:v>Completely published - monograph</c:v>
                </c:pt>
              </c:strCache>
            </c:strRef>
          </c:tx>
          <c:spPr>
            <a:solidFill>
              <a:schemeClr val="tx2">
                <a:lumMod val="60000"/>
                <a:lumOff val="40000"/>
              </a:schemeClr>
            </a:solidFill>
          </c:spPr>
          <c:invertIfNegative val="0"/>
          <c:cat>
            <c:strRef>
              <c:f>'6-10'!$B$14:$C$14</c:f>
              <c:strCache>
                <c:ptCount val="2"/>
                <c:pt idx="0">
                  <c:v>Staffordshire</c:v>
                </c:pt>
                <c:pt idx="1">
                  <c:v>North Yorkshire</c:v>
                </c:pt>
              </c:strCache>
            </c:strRef>
          </c:cat>
          <c:val>
            <c:numRef>
              <c:f>'6-10'!$B$17:$C$17</c:f>
              <c:numCache>
                <c:formatCode>General</c:formatCode>
                <c:ptCount val="2"/>
                <c:pt idx="0">
                  <c:v>4</c:v>
                </c:pt>
                <c:pt idx="1">
                  <c:v>12</c:v>
                </c:pt>
              </c:numCache>
            </c:numRef>
          </c:val>
        </c:ser>
        <c:ser>
          <c:idx val="3"/>
          <c:order val="3"/>
          <c:tx>
            <c:strRef>
              <c:f>'6-10'!$A$18</c:f>
              <c:strCache>
                <c:ptCount val="1"/>
                <c:pt idx="0">
                  <c:v>Completely published - national journal</c:v>
                </c:pt>
              </c:strCache>
            </c:strRef>
          </c:tx>
          <c:invertIfNegative val="0"/>
          <c:cat>
            <c:strRef>
              <c:f>'6-10'!$B$14:$C$14</c:f>
              <c:strCache>
                <c:ptCount val="2"/>
                <c:pt idx="0">
                  <c:v>Staffordshire</c:v>
                </c:pt>
                <c:pt idx="1">
                  <c:v>North Yorkshire</c:v>
                </c:pt>
              </c:strCache>
            </c:strRef>
          </c:cat>
          <c:val>
            <c:numRef>
              <c:f>'6-10'!$B$18:$C$18</c:f>
              <c:numCache>
                <c:formatCode>General</c:formatCode>
                <c:ptCount val="2"/>
                <c:pt idx="0">
                  <c:v>2</c:v>
                </c:pt>
                <c:pt idx="1">
                  <c:v>4</c:v>
                </c:pt>
              </c:numCache>
            </c:numRef>
          </c:val>
        </c:ser>
        <c:ser>
          <c:idx val="4"/>
          <c:order val="4"/>
          <c:tx>
            <c:strRef>
              <c:f>'6-10'!$A$19</c:f>
              <c:strCache>
                <c:ptCount val="1"/>
                <c:pt idx="0">
                  <c:v>Completely published - organisation serial</c:v>
                </c:pt>
              </c:strCache>
            </c:strRef>
          </c:tx>
          <c:invertIfNegative val="0"/>
          <c:cat>
            <c:strRef>
              <c:f>'6-10'!$B$14:$C$14</c:f>
              <c:strCache>
                <c:ptCount val="2"/>
                <c:pt idx="0">
                  <c:v>Staffordshire</c:v>
                </c:pt>
                <c:pt idx="1">
                  <c:v>North Yorkshire</c:v>
                </c:pt>
              </c:strCache>
            </c:strRef>
          </c:cat>
          <c:val>
            <c:numRef>
              <c:f>'6-10'!$B$19:$C$19</c:f>
              <c:numCache>
                <c:formatCode>General</c:formatCode>
                <c:ptCount val="2"/>
                <c:pt idx="0">
                  <c:v>1</c:v>
                </c:pt>
                <c:pt idx="1">
                  <c:v>0</c:v>
                </c:pt>
              </c:numCache>
            </c:numRef>
          </c:val>
        </c:ser>
        <c:ser>
          <c:idx val="6"/>
          <c:order val="5"/>
          <c:tx>
            <c:strRef>
              <c:f>'6-10'!$A$21</c:f>
              <c:strCache>
                <c:ptCount val="1"/>
                <c:pt idx="0">
                  <c:v>Part published - grey report</c:v>
                </c:pt>
              </c:strCache>
            </c:strRef>
          </c:tx>
          <c:spPr>
            <a:solidFill>
              <a:schemeClr val="accent6">
                <a:lumMod val="75000"/>
              </a:schemeClr>
            </a:solidFill>
          </c:spPr>
          <c:invertIfNegative val="0"/>
          <c:cat>
            <c:strRef>
              <c:f>'6-10'!$B$14:$C$14</c:f>
              <c:strCache>
                <c:ptCount val="2"/>
                <c:pt idx="0">
                  <c:v>Staffordshire</c:v>
                </c:pt>
                <c:pt idx="1">
                  <c:v>North Yorkshire</c:v>
                </c:pt>
              </c:strCache>
            </c:strRef>
          </c:cat>
          <c:val>
            <c:numRef>
              <c:f>'6-10'!$B$21:$C$21</c:f>
              <c:numCache>
                <c:formatCode>General</c:formatCode>
                <c:ptCount val="2"/>
                <c:pt idx="0">
                  <c:v>24</c:v>
                </c:pt>
                <c:pt idx="1">
                  <c:v>76</c:v>
                </c:pt>
              </c:numCache>
            </c:numRef>
          </c:val>
        </c:ser>
        <c:ser>
          <c:idx val="7"/>
          <c:order val="6"/>
          <c:tx>
            <c:strRef>
              <c:f>'6-10'!$A$22</c:f>
              <c:strCache>
                <c:ptCount val="1"/>
                <c:pt idx="0">
                  <c:v>Part Published - national journal</c:v>
                </c:pt>
              </c:strCache>
            </c:strRef>
          </c:tx>
          <c:invertIfNegative val="0"/>
          <c:cat>
            <c:strRef>
              <c:f>'6-10'!$B$14:$C$14</c:f>
              <c:strCache>
                <c:ptCount val="2"/>
                <c:pt idx="0">
                  <c:v>Staffordshire</c:v>
                </c:pt>
                <c:pt idx="1">
                  <c:v>North Yorkshire</c:v>
                </c:pt>
              </c:strCache>
            </c:strRef>
          </c:cat>
          <c:val>
            <c:numRef>
              <c:f>'6-10'!$B$22:$C$22</c:f>
              <c:numCache>
                <c:formatCode>General</c:formatCode>
                <c:ptCount val="2"/>
                <c:pt idx="0">
                  <c:v>0</c:v>
                </c:pt>
                <c:pt idx="1">
                  <c:v>1</c:v>
                </c:pt>
              </c:numCache>
            </c:numRef>
          </c:val>
        </c:ser>
        <c:ser>
          <c:idx val="5"/>
          <c:order val="7"/>
          <c:tx>
            <c:strRef>
              <c:f>'6-10'!$A$20</c:f>
              <c:strCache>
                <c:ptCount val="1"/>
                <c:pt idx="0">
                  <c:v>Not published</c:v>
                </c:pt>
              </c:strCache>
            </c:strRef>
          </c:tx>
          <c:spPr>
            <a:solidFill>
              <a:schemeClr val="tx1">
                <a:lumMod val="85000"/>
                <a:lumOff val="15000"/>
              </a:schemeClr>
            </a:solidFill>
          </c:spPr>
          <c:invertIfNegative val="0"/>
          <c:cat>
            <c:strRef>
              <c:f>'6-10'!$B$14:$C$14</c:f>
              <c:strCache>
                <c:ptCount val="2"/>
                <c:pt idx="0">
                  <c:v>Staffordshire</c:v>
                </c:pt>
                <c:pt idx="1">
                  <c:v>North Yorkshire</c:v>
                </c:pt>
              </c:strCache>
            </c:strRef>
          </c:cat>
          <c:val>
            <c:numRef>
              <c:f>'6-10'!$B$20:$C$20</c:f>
              <c:numCache>
                <c:formatCode>General</c:formatCode>
                <c:ptCount val="2"/>
                <c:pt idx="0">
                  <c:v>5</c:v>
                </c:pt>
                <c:pt idx="1">
                  <c:v>4</c:v>
                </c:pt>
              </c:numCache>
            </c:numRef>
          </c:val>
        </c:ser>
        <c:dLbls>
          <c:showLegendKey val="0"/>
          <c:showVal val="0"/>
          <c:showCatName val="0"/>
          <c:showSerName val="0"/>
          <c:showPercent val="0"/>
          <c:showBubbleSize val="0"/>
        </c:dLbls>
        <c:gapWidth val="150"/>
        <c:overlap val="100"/>
        <c:axId val="39294464"/>
        <c:axId val="39296000"/>
      </c:barChart>
      <c:catAx>
        <c:axId val="39294464"/>
        <c:scaling>
          <c:orientation val="minMax"/>
        </c:scaling>
        <c:delete val="0"/>
        <c:axPos val="b"/>
        <c:numFmt formatCode="General" sourceLinked="0"/>
        <c:majorTickMark val="out"/>
        <c:minorTickMark val="none"/>
        <c:tickLblPos val="nextTo"/>
        <c:crossAx val="39296000"/>
        <c:crosses val="autoZero"/>
        <c:auto val="1"/>
        <c:lblAlgn val="ctr"/>
        <c:lblOffset val="100"/>
        <c:noMultiLvlLbl val="0"/>
      </c:catAx>
      <c:valAx>
        <c:axId val="39296000"/>
        <c:scaling>
          <c:orientation val="minMax"/>
        </c:scaling>
        <c:delete val="0"/>
        <c:axPos val="l"/>
        <c:majorGridlines/>
        <c:numFmt formatCode="0%" sourceLinked="1"/>
        <c:majorTickMark val="out"/>
        <c:minorTickMark val="none"/>
        <c:tickLblPos val="nextTo"/>
        <c:crossAx val="39294464"/>
        <c:crosses val="autoZero"/>
        <c:crossBetween val="between"/>
      </c:valAx>
    </c:plotArea>
    <c:legend>
      <c:legendPos val="r"/>
      <c:layout>
        <c:manualLayout>
          <c:xMode val="edge"/>
          <c:yMode val="edge"/>
          <c:x val="0.64582555227675797"/>
          <c:y val="2.6930073357847389E-2"/>
          <c:w val="0.33417445297258452"/>
          <c:h val="0.88095441958691623"/>
        </c:manualLayout>
      </c:layout>
      <c:overlay val="0"/>
      <c:txPr>
        <a:bodyPr/>
        <a:lstStyle/>
        <a:p>
          <a:pPr>
            <a:defRPr sz="1100"/>
          </a:pPr>
          <a:endParaRPr lang="en-US"/>
        </a:p>
      </c:txPr>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1"/>
          <c:order val="0"/>
          <c:tx>
            <c:strRef>
              <c:f>excavations!$H$1</c:f>
              <c:strCache>
                <c:ptCount val="1"/>
                <c:pt idx="0">
                  <c:v>plan</c:v>
                </c:pt>
              </c:strCache>
            </c:strRef>
          </c:tx>
          <c:invertIfNegative val="0"/>
          <c:cat>
            <c:numRef>
              <c:f>excavations!$G$2:$G$18</c:f>
              <c:numCache>
                <c:formatCode>General</c:formatCode>
                <c:ptCount val="17"/>
                <c:pt idx="0">
                  <c:v>1987</c:v>
                </c:pt>
                <c:pt idx="1">
                  <c:v>1989</c:v>
                </c:pt>
                <c:pt idx="2">
                  <c:v>1990</c:v>
                </c:pt>
                <c:pt idx="3">
                  <c:v>1991</c:v>
                </c:pt>
                <c:pt idx="4">
                  <c:v>1992</c:v>
                </c:pt>
                <c:pt idx="5">
                  <c:v>1994</c:v>
                </c:pt>
                <c:pt idx="6">
                  <c:v>1995</c:v>
                </c:pt>
                <c:pt idx="7">
                  <c:v>1996</c:v>
                </c:pt>
                <c:pt idx="8">
                  <c:v>1997</c:v>
                </c:pt>
                <c:pt idx="9">
                  <c:v>1998</c:v>
                </c:pt>
                <c:pt idx="10">
                  <c:v>1999</c:v>
                </c:pt>
                <c:pt idx="11">
                  <c:v>2000</c:v>
                </c:pt>
                <c:pt idx="12">
                  <c:v>2001</c:v>
                </c:pt>
                <c:pt idx="13">
                  <c:v>2002</c:v>
                </c:pt>
                <c:pt idx="14">
                  <c:v>2003</c:v>
                </c:pt>
                <c:pt idx="15">
                  <c:v>2004</c:v>
                </c:pt>
                <c:pt idx="16">
                  <c:v>2005</c:v>
                </c:pt>
              </c:numCache>
            </c:numRef>
          </c:cat>
          <c:val>
            <c:numRef>
              <c:f>excavations!$H$2:$H$18</c:f>
              <c:numCache>
                <c:formatCode>General</c:formatCode>
                <c:ptCount val="17"/>
                <c:pt idx="0">
                  <c:v>0</c:v>
                </c:pt>
                <c:pt idx="1">
                  <c:v>100</c:v>
                </c:pt>
                <c:pt idx="2">
                  <c:v>100</c:v>
                </c:pt>
                <c:pt idx="3">
                  <c:v>0</c:v>
                </c:pt>
                <c:pt idx="4">
                  <c:v>100</c:v>
                </c:pt>
                <c:pt idx="5">
                  <c:v>75</c:v>
                </c:pt>
                <c:pt idx="6">
                  <c:v>100</c:v>
                </c:pt>
                <c:pt idx="7">
                  <c:v>50</c:v>
                </c:pt>
                <c:pt idx="8">
                  <c:v>100</c:v>
                </c:pt>
                <c:pt idx="9">
                  <c:v>100</c:v>
                </c:pt>
                <c:pt idx="10">
                  <c:v>100</c:v>
                </c:pt>
                <c:pt idx="11">
                  <c:v>62.5</c:v>
                </c:pt>
                <c:pt idx="12">
                  <c:v>100</c:v>
                </c:pt>
                <c:pt idx="13">
                  <c:v>100</c:v>
                </c:pt>
                <c:pt idx="14">
                  <c:v>100</c:v>
                </c:pt>
                <c:pt idx="15">
                  <c:v>100</c:v>
                </c:pt>
                <c:pt idx="16">
                  <c:v>100</c:v>
                </c:pt>
              </c:numCache>
            </c:numRef>
          </c:val>
        </c:ser>
        <c:ser>
          <c:idx val="2"/>
          <c:order val="1"/>
          <c:tx>
            <c:strRef>
              <c:f>excavations!$I$1</c:f>
              <c:strCache>
                <c:ptCount val="1"/>
                <c:pt idx="0">
                  <c:v>section</c:v>
                </c:pt>
              </c:strCache>
            </c:strRef>
          </c:tx>
          <c:spPr>
            <a:solidFill>
              <a:srgbClr val="FFC000"/>
            </a:solidFill>
          </c:spPr>
          <c:invertIfNegative val="0"/>
          <c:cat>
            <c:numRef>
              <c:f>excavations!$G$2:$G$18</c:f>
              <c:numCache>
                <c:formatCode>General</c:formatCode>
                <c:ptCount val="17"/>
                <c:pt idx="0">
                  <c:v>1987</c:v>
                </c:pt>
                <c:pt idx="1">
                  <c:v>1989</c:v>
                </c:pt>
                <c:pt idx="2">
                  <c:v>1990</c:v>
                </c:pt>
                <c:pt idx="3">
                  <c:v>1991</c:v>
                </c:pt>
                <c:pt idx="4">
                  <c:v>1992</c:v>
                </c:pt>
                <c:pt idx="5">
                  <c:v>1994</c:v>
                </c:pt>
                <c:pt idx="6">
                  <c:v>1995</c:v>
                </c:pt>
                <c:pt idx="7">
                  <c:v>1996</c:v>
                </c:pt>
                <c:pt idx="8">
                  <c:v>1997</c:v>
                </c:pt>
                <c:pt idx="9">
                  <c:v>1998</c:v>
                </c:pt>
                <c:pt idx="10">
                  <c:v>1999</c:v>
                </c:pt>
                <c:pt idx="11">
                  <c:v>2000</c:v>
                </c:pt>
                <c:pt idx="12">
                  <c:v>2001</c:v>
                </c:pt>
                <c:pt idx="13">
                  <c:v>2002</c:v>
                </c:pt>
                <c:pt idx="14">
                  <c:v>2003</c:v>
                </c:pt>
                <c:pt idx="15">
                  <c:v>2004</c:v>
                </c:pt>
                <c:pt idx="16">
                  <c:v>2005</c:v>
                </c:pt>
              </c:numCache>
            </c:numRef>
          </c:cat>
          <c:val>
            <c:numRef>
              <c:f>excavations!$I$2:$I$18</c:f>
              <c:numCache>
                <c:formatCode>General</c:formatCode>
                <c:ptCount val="17"/>
                <c:pt idx="0">
                  <c:v>0</c:v>
                </c:pt>
                <c:pt idx="1">
                  <c:v>0</c:v>
                </c:pt>
                <c:pt idx="2">
                  <c:v>50</c:v>
                </c:pt>
                <c:pt idx="3">
                  <c:v>0</c:v>
                </c:pt>
                <c:pt idx="4">
                  <c:v>100</c:v>
                </c:pt>
                <c:pt idx="5">
                  <c:v>50</c:v>
                </c:pt>
                <c:pt idx="6">
                  <c:v>100</c:v>
                </c:pt>
                <c:pt idx="7">
                  <c:v>50</c:v>
                </c:pt>
                <c:pt idx="8">
                  <c:v>100</c:v>
                </c:pt>
                <c:pt idx="9">
                  <c:v>100</c:v>
                </c:pt>
                <c:pt idx="10">
                  <c:v>66.666666666666657</c:v>
                </c:pt>
                <c:pt idx="11">
                  <c:v>62.5</c:v>
                </c:pt>
                <c:pt idx="12">
                  <c:v>100</c:v>
                </c:pt>
                <c:pt idx="13">
                  <c:v>100</c:v>
                </c:pt>
                <c:pt idx="14">
                  <c:v>100</c:v>
                </c:pt>
                <c:pt idx="15">
                  <c:v>100</c:v>
                </c:pt>
                <c:pt idx="16">
                  <c:v>100</c:v>
                </c:pt>
              </c:numCache>
            </c:numRef>
          </c:val>
        </c:ser>
        <c:ser>
          <c:idx val="3"/>
          <c:order val="2"/>
          <c:tx>
            <c:strRef>
              <c:f>excavations!$J$1</c:f>
              <c:strCache>
                <c:ptCount val="1"/>
                <c:pt idx="0">
                  <c:v>photos</c:v>
                </c:pt>
              </c:strCache>
            </c:strRef>
          </c:tx>
          <c:spPr>
            <a:solidFill>
              <a:schemeClr val="tx1">
                <a:lumMod val="95000"/>
                <a:lumOff val="5000"/>
              </a:schemeClr>
            </a:solidFill>
          </c:spPr>
          <c:invertIfNegative val="0"/>
          <c:cat>
            <c:numRef>
              <c:f>excavations!$G$2:$G$18</c:f>
              <c:numCache>
                <c:formatCode>General</c:formatCode>
                <c:ptCount val="17"/>
                <c:pt idx="0">
                  <c:v>1987</c:v>
                </c:pt>
                <c:pt idx="1">
                  <c:v>1989</c:v>
                </c:pt>
                <c:pt idx="2">
                  <c:v>1990</c:v>
                </c:pt>
                <c:pt idx="3">
                  <c:v>1991</c:v>
                </c:pt>
                <c:pt idx="4">
                  <c:v>1992</c:v>
                </c:pt>
                <c:pt idx="5">
                  <c:v>1994</c:v>
                </c:pt>
                <c:pt idx="6">
                  <c:v>1995</c:v>
                </c:pt>
                <c:pt idx="7">
                  <c:v>1996</c:v>
                </c:pt>
                <c:pt idx="8">
                  <c:v>1997</c:v>
                </c:pt>
                <c:pt idx="9">
                  <c:v>1998</c:v>
                </c:pt>
                <c:pt idx="10">
                  <c:v>1999</c:v>
                </c:pt>
                <c:pt idx="11">
                  <c:v>2000</c:v>
                </c:pt>
                <c:pt idx="12">
                  <c:v>2001</c:v>
                </c:pt>
                <c:pt idx="13">
                  <c:v>2002</c:v>
                </c:pt>
                <c:pt idx="14">
                  <c:v>2003</c:v>
                </c:pt>
                <c:pt idx="15">
                  <c:v>2004</c:v>
                </c:pt>
                <c:pt idx="16">
                  <c:v>2005</c:v>
                </c:pt>
              </c:numCache>
            </c:numRef>
          </c:cat>
          <c:val>
            <c:numRef>
              <c:f>excavations!$J$2:$J$18</c:f>
              <c:numCache>
                <c:formatCode>General</c:formatCode>
                <c:ptCount val="17"/>
                <c:pt idx="0">
                  <c:v>0</c:v>
                </c:pt>
                <c:pt idx="1">
                  <c:v>0</c:v>
                </c:pt>
                <c:pt idx="2">
                  <c:v>100</c:v>
                </c:pt>
                <c:pt idx="3">
                  <c:v>0</c:v>
                </c:pt>
                <c:pt idx="4">
                  <c:v>0</c:v>
                </c:pt>
                <c:pt idx="5">
                  <c:v>0</c:v>
                </c:pt>
                <c:pt idx="6">
                  <c:v>0</c:v>
                </c:pt>
                <c:pt idx="7">
                  <c:v>0</c:v>
                </c:pt>
                <c:pt idx="8">
                  <c:v>100</c:v>
                </c:pt>
                <c:pt idx="9">
                  <c:v>66.666666666666657</c:v>
                </c:pt>
                <c:pt idx="10">
                  <c:v>0</c:v>
                </c:pt>
                <c:pt idx="11">
                  <c:v>0</c:v>
                </c:pt>
                <c:pt idx="12">
                  <c:v>50</c:v>
                </c:pt>
                <c:pt idx="13">
                  <c:v>20</c:v>
                </c:pt>
                <c:pt idx="14">
                  <c:v>66.666666666666657</c:v>
                </c:pt>
                <c:pt idx="15">
                  <c:v>100</c:v>
                </c:pt>
                <c:pt idx="16">
                  <c:v>100</c:v>
                </c:pt>
              </c:numCache>
            </c:numRef>
          </c:val>
        </c:ser>
        <c:ser>
          <c:idx val="4"/>
          <c:order val="3"/>
          <c:tx>
            <c:strRef>
              <c:f>excavations!$K$1</c:f>
              <c:strCache>
                <c:ptCount val="1"/>
                <c:pt idx="0">
                  <c:v>finds</c:v>
                </c:pt>
              </c:strCache>
            </c:strRef>
          </c:tx>
          <c:invertIfNegative val="0"/>
          <c:cat>
            <c:numRef>
              <c:f>excavations!$G$2:$G$18</c:f>
              <c:numCache>
                <c:formatCode>General</c:formatCode>
                <c:ptCount val="17"/>
                <c:pt idx="0">
                  <c:v>1987</c:v>
                </c:pt>
                <c:pt idx="1">
                  <c:v>1989</c:v>
                </c:pt>
                <c:pt idx="2">
                  <c:v>1990</c:v>
                </c:pt>
                <c:pt idx="3">
                  <c:v>1991</c:v>
                </c:pt>
                <c:pt idx="4">
                  <c:v>1992</c:v>
                </c:pt>
                <c:pt idx="5">
                  <c:v>1994</c:v>
                </c:pt>
                <c:pt idx="6">
                  <c:v>1995</c:v>
                </c:pt>
                <c:pt idx="7">
                  <c:v>1996</c:v>
                </c:pt>
                <c:pt idx="8">
                  <c:v>1997</c:v>
                </c:pt>
                <c:pt idx="9">
                  <c:v>1998</c:v>
                </c:pt>
                <c:pt idx="10">
                  <c:v>1999</c:v>
                </c:pt>
                <c:pt idx="11">
                  <c:v>2000</c:v>
                </c:pt>
                <c:pt idx="12">
                  <c:v>2001</c:v>
                </c:pt>
                <c:pt idx="13">
                  <c:v>2002</c:v>
                </c:pt>
                <c:pt idx="14">
                  <c:v>2003</c:v>
                </c:pt>
                <c:pt idx="15">
                  <c:v>2004</c:v>
                </c:pt>
                <c:pt idx="16">
                  <c:v>2005</c:v>
                </c:pt>
              </c:numCache>
            </c:numRef>
          </c:cat>
          <c:val>
            <c:numRef>
              <c:f>excavations!$K$2:$K$18</c:f>
              <c:numCache>
                <c:formatCode>General</c:formatCode>
                <c:ptCount val="17"/>
                <c:pt idx="0">
                  <c:v>0</c:v>
                </c:pt>
                <c:pt idx="1">
                  <c:v>0</c:v>
                </c:pt>
                <c:pt idx="2">
                  <c:v>100</c:v>
                </c:pt>
                <c:pt idx="3">
                  <c:v>0</c:v>
                </c:pt>
                <c:pt idx="4">
                  <c:v>100</c:v>
                </c:pt>
                <c:pt idx="5">
                  <c:v>25</c:v>
                </c:pt>
                <c:pt idx="6">
                  <c:v>0</c:v>
                </c:pt>
                <c:pt idx="7">
                  <c:v>0</c:v>
                </c:pt>
                <c:pt idx="8">
                  <c:v>100</c:v>
                </c:pt>
                <c:pt idx="9">
                  <c:v>66.666666666666657</c:v>
                </c:pt>
                <c:pt idx="10">
                  <c:v>0</c:v>
                </c:pt>
                <c:pt idx="11">
                  <c:v>37.5</c:v>
                </c:pt>
                <c:pt idx="12">
                  <c:v>75</c:v>
                </c:pt>
                <c:pt idx="13">
                  <c:v>40</c:v>
                </c:pt>
                <c:pt idx="14">
                  <c:v>66.666666666666657</c:v>
                </c:pt>
                <c:pt idx="15">
                  <c:v>100</c:v>
                </c:pt>
                <c:pt idx="16">
                  <c:v>100</c:v>
                </c:pt>
              </c:numCache>
            </c:numRef>
          </c:val>
        </c:ser>
        <c:ser>
          <c:idx val="5"/>
          <c:order val="4"/>
          <c:tx>
            <c:strRef>
              <c:f>excavations!$L$1</c:f>
              <c:strCache>
                <c:ptCount val="1"/>
                <c:pt idx="0">
                  <c:v>archive</c:v>
                </c:pt>
              </c:strCache>
            </c:strRef>
          </c:tx>
          <c:spPr>
            <a:solidFill>
              <a:srgbClr val="00B050"/>
            </a:solidFill>
          </c:spPr>
          <c:invertIfNegative val="0"/>
          <c:cat>
            <c:numRef>
              <c:f>excavations!$G$2:$G$18</c:f>
              <c:numCache>
                <c:formatCode>General</c:formatCode>
                <c:ptCount val="17"/>
                <c:pt idx="0">
                  <c:v>1987</c:v>
                </c:pt>
                <c:pt idx="1">
                  <c:v>1989</c:v>
                </c:pt>
                <c:pt idx="2">
                  <c:v>1990</c:v>
                </c:pt>
                <c:pt idx="3">
                  <c:v>1991</c:v>
                </c:pt>
                <c:pt idx="4">
                  <c:v>1992</c:v>
                </c:pt>
                <c:pt idx="5">
                  <c:v>1994</c:v>
                </c:pt>
                <c:pt idx="6">
                  <c:v>1995</c:v>
                </c:pt>
                <c:pt idx="7">
                  <c:v>1996</c:v>
                </c:pt>
                <c:pt idx="8">
                  <c:v>1997</c:v>
                </c:pt>
                <c:pt idx="9">
                  <c:v>1998</c:v>
                </c:pt>
                <c:pt idx="10">
                  <c:v>1999</c:v>
                </c:pt>
                <c:pt idx="11">
                  <c:v>2000</c:v>
                </c:pt>
                <c:pt idx="12">
                  <c:v>2001</c:v>
                </c:pt>
                <c:pt idx="13">
                  <c:v>2002</c:v>
                </c:pt>
                <c:pt idx="14">
                  <c:v>2003</c:v>
                </c:pt>
                <c:pt idx="15">
                  <c:v>2004</c:v>
                </c:pt>
                <c:pt idx="16">
                  <c:v>2005</c:v>
                </c:pt>
              </c:numCache>
            </c:numRef>
          </c:cat>
          <c:val>
            <c:numRef>
              <c:f>excavations!$L$2:$L$18</c:f>
              <c:numCache>
                <c:formatCode>General</c:formatCode>
                <c:ptCount val="17"/>
                <c:pt idx="0">
                  <c:v>0</c:v>
                </c:pt>
                <c:pt idx="1">
                  <c:v>0</c:v>
                </c:pt>
                <c:pt idx="2">
                  <c:v>100</c:v>
                </c:pt>
                <c:pt idx="3">
                  <c:v>0</c:v>
                </c:pt>
                <c:pt idx="4">
                  <c:v>0</c:v>
                </c:pt>
                <c:pt idx="5">
                  <c:v>0</c:v>
                </c:pt>
                <c:pt idx="6">
                  <c:v>0</c:v>
                </c:pt>
                <c:pt idx="7">
                  <c:v>0</c:v>
                </c:pt>
                <c:pt idx="8">
                  <c:v>0</c:v>
                </c:pt>
                <c:pt idx="9">
                  <c:v>66.666666666666657</c:v>
                </c:pt>
                <c:pt idx="10">
                  <c:v>0</c:v>
                </c:pt>
                <c:pt idx="11">
                  <c:v>12.5</c:v>
                </c:pt>
                <c:pt idx="12">
                  <c:v>0</c:v>
                </c:pt>
                <c:pt idx="13">
                  <c:v>80</c:v>
                </c:pt>
                <c:pt idx="14">
                  <c:v>33.333333333333329</c:v>
                </c:pt>
                <c:pt idx="15">
                  <c:v>100</c:v>
                </c:pt>
                <c:pt idx="16">
                  <c:v>100</c:v>
                </c:pt>
              </c:numCache>
            </c:numRef>
          </c:val>
        </c:ser>
        <c:dLbls>
          <c:showLegendKey val="0"/>
          <c:showVal val="0"/>
          <c:showCatName val="0"/>
          <c:showSerName val="0"/>
          <c:showPercent val="0"/>
          <c:showBubbleSize val="0"/>
        </c:dLbls>
        <c:gapWidth val="0"/>
        <c:axId val="39737600"/>
        <c:axId val="39751680"/>
      </c:barChart>
      <c:lineChart>
        <c:grouping val="standard"/>
        <c:varyColors val="0"/>
        <c:dLbls>
          <c:showLegendKey val="0"/>
          <c:showVal val="0"/>
          <c:showCatName val="0"/>
          <c:showSerName val="0"/>
          <c:showPercent val="0"/>
          <c:showBubbleSize val="0"/>
        </c:dLbls>
        <c:marker val="1"/>
        <c:smooth val="0"/>
        <c:axId val="39754752"/>
        <c:axId val="39753216"/>
        <c:extLst>
          <c:ext xmlns:c15="http://schemas.microsoft.com/office/drawing/2012/chart" uri="{02D57815-91ED-43cb-92C2-25804820EDAC}">
            <c15:filteredLineSeries>
              <c15:ser>
                <c:idx val="0"/>
                <c:order val="5"/>
                <c:tx>
                  <c:v>no. reports</c:v>
                </c:tx>
                <c:spPr>
                  <a:ln w="38100">
                    <a:solidFill>
                      <a:schemeClr val="tx1"/>
                    </a:solidFill>
                    <a:prstDash val="sysDash"/>
                  </a:ln>
                </c:spPr>
                <c:marker>
                  <c:symbol val="none"/>
                </c:marker>
                <c:cat>
                  <c:numRef>
                    <c:extLst>
                      <c:ext uri="{02D57815-91ED-43cb-92C2-25804820EDAC}">
                        <c15:formulaRef>
                          <c15:sqref>excavations!$G$2:$G$18</c15:sqref>
                        </c15:formulaRef>
                      </c:ext>
                    </c:extLst>
                    <c:numCache>
                      <c:formatCode>General</c:formatCode>
                      <c:ptCount val="17"/>
                      <c:pt idx="0">
                        <c:v>1987</c:v>
                      </c:pt>
                      <c:pt idx="1">
                        <c:v>1989</c:v>
                      </c:pt>
                      <c:pt idx="2">
                        <c:v>1990</c:v>
                      </c:pt>
                      <c:pt idx="3">
                        <c:v>1991</c:v>
                      </c:pt>
                      <c:pt idx="4">
                        <c:v>1992</c:v>
                      </c:pt>
                      <c:pt idx="5">
                        <c:v>1994</c:v>
                      </c:pt>
                      <c:pt idx="6">
                        <c:v>1995</c:v>
                      </c:pt>
                      <c:pt idx="7">
                        <c:v>1996</c:v>
                      </c:pt>
                      <c:pt idx="8">
                        <c:v>1997</c:v>
                      </c:pt>
                      <c:pt idx="9">
                        <c:v>1998</c:v>
                      </c:pt>
                      <c:pt idx="10">
                        <c:v>1999</c:v>
                      </c:pt>
                      <c:pt idx="11">
                        <c:v>2000</c:v>
                      </c:pt>
                      <c:pt idx="12">
                        <c:v>2001</c:v>
                      </c:pt>
                      <c:pt idx="13">
                        <c:v>2002</c:v>
                      </c:pt>
                      <c:pt idx="14">
                        <c:v>2003</c:v>
                      </c:pt>
                      <c:pt idx="15">
                        <c:v>2004</c:v>
                      </c:pt>
                      <c:pt idx="16">
                        <c:v>2005</c:v>
                      </c:pt>
                    </c:numCache>
                  </c:numRef>
                </c:cat>
                <c:val>
                  <c:numRef>
                    <c:extLst>
                      <c:ext uri="{02D57815-91ED-43cb-92C2-25804820EDAC}">
                        <c15:formulaRef>
                          <c15:sqref>excavations!$A$2:$A$18</c15:sqref>
                        </c15:formulaRef>
                      </c:ext>
                    </c:extLst>
                    <c:numCache>
                      <c:formatCode>General</c:formatCode>
                      <c:ptCount val="17"/>
                      <c:pt idx="0">
                        <c:v>1</c:v>
                      </c:pt>
                      <c:pt idx="1">
                        <c:v>2</c:v>
                      </c:pt>
                      <c:pt idx="2">
                        <c:v>2</c:v>
                      </c:pt>
                      <c:pt idx="3">
                        <c:v>1</c:v>
                      </c:pt>
                      <c:pt idx="4">
                        <c:v>1</c:v>
                      </c:pt>
                      <c:pt idx="5">
                        <c:v>4</c:v>
                      </c:pt>
                      <c:pt idx="6">
                        <c:v>1</c:v>
                      </c:pt>
                      <c:pt idx="7">
                        <c:v>2</c:v>
                      </c:pt>
                      <c:pt idx="8">
                        <c:v>1</c:v>
                      </c:pt>
                      <c:pt idx="9">
                        <c:v>3</c:v>
                      </c:pt>
                      <c:pt idx="10">
                        <c:v>3</c:v>
                      </c:pt>
                      <c:pt idx="11">
                        <c:v>8</c:v>
                      </c:pt>
                      <c:pt idx="12">
                        <c:v>4</c:v>
                      </c:pt>
                      <c:pt idx="13">
                        <c:v>5</c:v>
                      </c:pt>
                      <c:pt idx="14">
                        <c:v>3</c:v>
                      </c:pt>
                      <c:pt idx="15">
                        <c:v>2</c:v>
                      </c:pt>
                      <c:pt idx="16">
                        <c:v>6</c:v>
                      </c:pt>
                    </c:numCache>
                  </c:numRef>
                </c:val>
                <c:smooth val="0"/>
              </c15:ser>
            </c15:filteredLineSeries>
          </c:ext>
        </c:extLst>
      </c:lineChart>
      <c:catAx>
        <c:axId val="39737600"/>
        <c:scaling>
          <c:orientation val="minMax"/>
        </c:scaling>
        <c:delete val="0"/>
        <c:axPos val="b"/>
        <c:numFmt formatCode="General" sourceLinked="1"/>
        <c:majorTickMark val="out"/>
        <c:minorTickMark val="none"/>
        <c:tickLblPos val="nextTo"/>
        <c:txPr>
          <a:bodyPr rot="-2700000"/>
          <a:lstStyle/>
          <a:p>
            <a:pPr>
              <a:defRPr/>
            </a:pPr>
            <a:endParaRPr lang="en-US"/>
          </a:p>
        </c:txPr>
        <c:crossAx val="39751680"/>
        <c:crosses val="autoZero"/>
        <c:auto val="1"/>
        <c:lblAlgn val="ctr"/>
        <c:lblOffset val="100"/>
        <c:noMultiLvlLbl val="0"/>
      </c:catAx>
      <c:valAx>
        <c:axId val="39751680"/>
        <c:scaling>
          <c:orientation val="minMax"/>
          <c:max val="100"/>
        </c:scaling>
        <c:delete val="0"/>
        <c:axPos val="l"/>
        <c:numFmt formatCode="General" sourceLinked="1"/>
        <c:majorTickMark val="out"/>
        <c:minorTickMark val="none"/>
        <c:tickLblPos val="nextTo"/>
        <c:crossAx val="39737600"/>
        <c:crosses val="autoZero"/>
        <c:crossBetween val="between"/>
      </c:valAx>
      <c:valAx>
        <c:axId val="39753216"/>
        <c:scaling>
          <c:orientation val="minMax"/>
        </c:scaling>
        <c:delete val="1"/>
        <c:axPos val="r"/>
        <c:numFmt formatCode="General" sourceLinked="1"/>
        <c:majorTickMark val="out"/>
        <c:minorTickMark val="none"/>
        <c:tickLblPos val="nextTo"/>
        <c:crossAx val="39754752"/>
        <c:crosses val="max"/>
        <c:crossBetween val="between"/>
      </c:valAx>
      <c:catAx>
        <c:axId val="39754752"/>
        <c:scaling>
          <c:orientation val="minMax"/>
        </c:scaling>
        <c:delete val="1"/>
        <c:axPos val="b"/>
        <c:numFmt formatCode="General" sourceLinked="1"/>
        <c:majorTickMark val="out"/>
        <c:minorTickMark val="none"/>
        <c:tickLblPos val="nextTo"/>
        <c:crossAx val="39753216"/>
        <c:crosses val="autoZero"/>
        <c:auto val="1"/>
        <c:lblAlgn val="ctr"/>
        <c:lblOffset val="100"/>
        <c:noMultiLvlLbl val="0"/>
      </c:catAx>
    </c:plotArea>
    <c:legend>
      <c:legendPos val="r"/>
      <c:layout/>
      <c:overlay val="0"/>
      <c:txPr>
        <a:bodyPr/>
        <a:lstStyle/>
        <a:p>
          <a:pPr>
            <a:defRPr sz="1400"/>
          </a:pPr>
          <a:endParaRPr lang="en-US"/>
        </a:p>
      </c:txPr>
    </c:legend>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1"/>
          <c:order val="0"/>
          <c:tx>
            <c:strRef>
              <c:f>Sheet2!$B$1</c:f>
              <c:strCache>
                <c:ptCount val="1"/>
                <c:pt idx="0">
                  <c:v>reports</c:v>
                </c:pt>
              </c:strCache>
            </c:strRef>
          </c:tx>
          <c:spPr>
            <a:ln w="28575" cap="rnd">
              <a:solidFill>
                <a:schemeClr val="accent2"/>
              </a:solidFill>
              <a:round/>
            </a:ln>
            <a:effectLst/>
          </c:spPr>
          <c:marker>
            <c:symbol val="none"/>
          </c:marker>
          <c:cat>
            <c:numRef>
              <c:f>Sheet2!$A$2:$A$10</c:f>
              <c:numCache>
                <c:formatCode>General</c:formatCode>
                <c:ptCount val="9"/>
                <c:pt idx="0">
                  <c:v>2008</c:v>
                </c:pt>
                <c:pt idx="1">
                  <c:v>2009</c:v>
                </c:pt>
                <c:pt idx="2">
                  <c:v>2010</c:v>
                </c:pt>
                <c:pt idx="3">
                  <c:v>2011</c:v>
                </c:pt>
                <c:pt idx="4">
                  <c:v>2012</c:v>
                </c:pt>
                <c:pt idx="5">
                  <c:v>2013</c:v>
                </c:pt>
                <c:pt idx="6">
                  <c:v>2014</c:v>
                </c:pt>
                <c:pt idx="7">
                  <c:v>2015</c:v>
                </c:pt>
                <c:pt idx="8">
                  <c:v>2016</c:v>
                </c:pt>
              </c:numCache>
            </c:numRef>
          </c:cat>
          <c:val>
            <c:numRef>
              <c:f>Sheet2!$B$2:$B$10</c:f>
              <c:numCache>
                <c:formatCode>General</c:formatCode>
                <c:ptCount val="9"/>
                <c:pt idx="0">
                  <c:v>1174</c:v>
                </c:pt>
                <c:pt idx="1">
                  <c:v>2593</c:v>
                </c:pt>
                <c:pt idx="2">
                  <c:v>4253</c:v>
                </c:pt>
                <c:pt idx="3">
                  <c:v>7515</c:v>
                </c:pt>
                <c:pt idx="4">
                  <c:v>11323</c:v>
                </c:pt>
                <c:pt idx="5">
                  <c:v>14625</c:v>
                </c:pt>
                <c:pt idx="6">
                  <c:v>18743</c:v>
                </c:pt>
                <c:pt idx="7">
                  <c:v>22726</c:v>
                </c:pt>
                <c:pt idx="8">
                  <c:v>25044</c:v>
                </c:pt>
              </c:numCache>
            </c:numRef>
          </c:val>
          <c:smooth val="0"/>
        </c:ser>
        <c:dLbls>
          <c:showLegendKey val="0"/>
          <c:showVal val="0"/>
          <c:showCatName val="0"/>
          <c:showSerName val="0"/>
          <c:showPercent val="0"/>
          <c:showBubbleSize val="0"/>
        </c:dLbls>
        <c:marker val="1"/>
        <c:smooth val="0"/>
        <c:axId val="39325696"/>
        <c:axId val="39327232"/>
      </c:lineChart>
      <c:catAx>
        <c:axId val="393256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9327232"/>
        <c:crosses val="autoZero"/>
        <c:auto val="1"/>
        <c:lblAlgn val="ctr"/>
        <c:lblOffset val="100"/>
        <c:noMultiLvlLbl val="0"/>
      </c:catAx>
      <c:valAx>
        <c:axId val="3932723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932569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GB" sz="2400"/>
              <a:t>Reports used by the</a:t>
            </a:r>
            <a:r>
              <a:rPr lang="en-GB" sz="2400" baseline="0"/>
              <a:t> Roman Rural Settlement project</a:t>
            </a:r>
            <a:endParaRPr lang="en-GB" sz="2400"/>
          </a:p>
        </c:rich>
      </c:tx>
      <c:layout/>
      <c:overlay val="0"/>
      <c:spPr>
        <a:noFill/>
        <a:ln>
          <a:noFill/>
        </a:ln>
        <a:effectLst/>
      </c:spPr>
    </c:title>
    <c:autoTitleDeleted val="0"/>
    <c:plotArea>
      <c:layout/>
      <c:lineChart>
        <c:grouping val="standard"/>
        <c:varyColors val="0"/>
        <c:ser>
          <c:idx val="1"/>
          <c:order val="0"/>
          <c:tx>
            <c:strRef>
              <c:f>comparison_grey_lit_oasis!$B$1</c:f>
              <c:strCache>
                <c:ptCount val="1"/>
                <c:pt idx="0">
                  <c:v>All reports</c:v>
                </c:pt>
              </c:strCache>
            </c:strRef>
          </c:tx>
          <c:spPr>
            <a:ln w="38100" cap="rnd">
              <a:solidFill>
                <a:sysClr val="windowText" lastClr="000000"/>
              </a:solidFill>
              <a:round/>
            </a:ln>
            <a:effectLst/>
          </c:spPr>
          <c:marker>
            <c:symbol val="none"/>
          </c:marker>
          <c:cat>
            <c:numRef>
              <c:f>comparison_grey_lit_oasis!$A$2:$A$30</c:f>
              <c:numCache>
                <c:formatCode>General</c:formatCode>
                <c:ptCount val="29"/>
                <c:pt idx="0">
                  <c:v>1984</c:v>
                </c:pt>
                <c:pt idx="1">
                  <c:v>1988</c:v>
                </c:pt>
                <c:pt idx="2">
                  <c:v>1989</c:v>
                </c:pt>
                <c:pt idx="3">
                  <c:v>1990</c:v>
                </c:pt>
                <c:pt idx="4">
                  <c:v>1991</c:v>
                </c:pt>
                <c:pt idx="5">
                  <c:v>1992</c:v>
                </c:pt>
                <c:pt idx="6">
                  <c:v>1993</c:v>
                </c:pt>
                <c:pt idx="7">
                  <c:v>1994</c:v>
                </c:pt>
                <c:pt idx="8">
                  <c:v>1995</c:v>
                </c:pt>
                <c:pt idx="9">
                  <c:v>1996</c:v>
                </c:pt>
                <c:pt idx="10">
                  <c:v>1997</c:v>
                </c:pt>
                <c:pt idx="11">
                  <c:v>1998</c:v>
                </c:pt>
                <c:pt idx="12">
                  <c:v>1999</c:v>
                </c:pt>
                <c:pt idx="13">
                  <c:v>2000</c:v>
                </c:pt>
                <c:pt idx="14">
                  <c:v>2001</c:v>
                </c:pt>
                <c:pt idx="15">
                  <c:v>2002</c:v>
                </c:pt>
                <c:pt idx="16">
                  <c:v>2003</c:v>
                </c:pt>
                <c:pt idx="17">
                  <c:v>2004</c:v>
                </c:pt>
                <c:pt idx="18">
                  <c:v>2005</c:v>
                </c:pt>
                <c:pt idx="19">
                  <c:v>2006</c:v>
                </c:pt>
                <c:pt idx="20">
                  <c:v>2007</c:v>
                </c:pt>
                <c:pt idx="21">
                  <c:v>2008</c:v>
                </c:pt>
                <c:pt idx="22">
                  <c:v>2009</c:v>
                </c:pt>
                <c:pt idx="23">
                  <c:v>2010</c:v>
                </c:pt>
                <c:pt idx="24">
                  <c:v>2011</c:v>
                </c:pt>
                <c:pt idx="25">
                  <c:v>2012</c:v>
                </c:pt>
                <c:pt idx="26">
                  <c:v>2013</c:v>
                </c:pt>
                <c:pt idx="27">
                  <c:v>2014</c:v>
                </c:pt>
                <c:pt idx="28">
                  <c:v>2015</c:v>
                </c:pt>
              </c:numCache>
            </c:numRef>
          </c:cat>
          <c:val>
            <c:numRef>
              <c:f>comparison_grey_lit_oasis!$B$2:$B$30</c:f>
              <c:numCache>
                <c:formatCode>General</c:formatCode>
                <c:ptCount val="29"/>
                <c:pt idx="0">
                  <c:v>1</c:v>
                </c:pt>
                <c:pt idx="1">
                  <c:v>4</c:v>
                </c:pt>
                <c:pt idx="2">
                  <c:v>2</c:v>
                </c:pt>
                <c:pt idx="3">
                  <c:v>14</c:v>
                </c:pt>
                <c:pt idx="4">
                  <c:v>29</c:v>
                </c:pt>
                <c:pt idx="5">
                  <c:v>34</c:v>
                </c:pt>
                <c:pt idx="6">
                  <c:v>27</c:v>
                </c:pt>
                <c:pt idx="7">
                  <c:v>37</c:v>
                </c:pt>
                <c:pt idx="8">
                  <c:v>50</c:v>
                </c:pt>
                <c:pt idx="9">
                  <c:v>42</c:v>
                </c:pt>
                <c:pt idx="10">
                  <c:v>70</c:v>
                </c:pt>
                <c:pt idx="11">
                  <c:v>58</c:v>
                </c:pt>
                <c:pt idx="12">
                  <c:v>65</c:v>
                </c:pt>
                <c:pt idx="13">
                  <c:v>61</c:v>
                </c:pt>
                <c:pt idx="14">
                  <c:v>68</c:v>
                </c:pt>
                <c:pt idx="15">
                  <c:v>62</c:v>
                </c:pt>
                <c:pt idx="16">
                  <c:v>66</c:v>
                </c:pt>
                <c:pt idx="17">
                  <c:v>79</c:v>
                </c:pt>
                <c:pt idx="18">
                  <c:v>78</c:v>
                </c:pt>
                <c:pt idx="19">
                  <c:v>92</c:v>
                </c:pt>
                <c:pt idx="20">
                  <c:v>77</c:v>
                </c:pt>
                <c:pt idx="21">
                  <c:v>109</c:v>
                </c:pt>
                <c:pt idx="22">
                  <c:v>89</c:v>
                </c:pt>
                <c:pt idx="23">
                  <c:v>112</c:v>
                </c:pt>
                <c:pt idx="24">
                  <c:v>57</c:v>
                </c:pt>
                <c:pt idx="25">
                  <c:v>54</c:v>
                </c:pt>
                <c:pt idx="26">
                  <c:v>26</c:v>
                </c:pt>
                <c:pt idx="27">
                  <c:v>13</c:v>
                </c:pt>
                <c:pt idx="28">
                  <c:v>2</c:v>
                </c:pt>
              </c:numCache>
            </c:numRef>
          </c:val>
          <c:smooth val="0"/>
        </c:ser>
        <c:ser>
          <c:idx val="2"/>
          <c:order val="1"/>
          <c:tx>
            <c:strRef>
              <c:f>comparison_grey_lit_oasis!$C$1</c:f>
              <c:strCache>
                <c:ptCount val="1"/>
                <c:pt idx="0">
                  <c:v>Online via OASIS</c:v>
                </c:pt>
              </c:strCache>
            </c:strRef>
          </c:tx>
          <c:spPr>
            <a:ln w="57150" cap="rnd">
              <a:solidFill>
                <a:srgbClr val="FF0000"/>
              </a:solidFill>
              <a:round/>
            </a:ln>
            <a:effectLst/>
          </c:spPr>
          <c:marker>
            <c:symbol val="none"/>
          </c:marker>
          <c:cat>
            <c:numRef>
              <c:f>comparison_grey_lit_oasis!$A$2:$A$30</c:f>
              <c:numCache>
                <c:formatCode>General</c:formatCode>
                <c:ptCount val="29"/>
                <c:pt idx="0">
                  <c:v>1984</c:v>
                </c:pt>
                <c:pt idx="1">
                  <c:v>1988</c:v>
                </c:pt>
                <c:pt idx="2">
                  <c:v>1989</c:v>
                </c:pt>
                <c:pt idx="3">
                  <c:v>1990</c:v>
                </c:pt>
                <c:pt idx="4">
                  <c:v>1991</c:v>
                </c:pt>
                <c:pt idx="5">
                  <c:v>1992</c:v>
                </c:pt>
                <c:pt idx="6">
                  <c:v>1993</c:v>
                </c:pt>
                <c:pt idx="7">
                  <c:v>1994</c:v>
                </c:pt>
                <c:pt idx="8">
                  <c:v>1995</c:v>
                </c:pt>
                <c:pt idx="9">
                  <c:v>1996</c:v>
                </c:pt>
                <c:pt idx="10">
                  <c:v>1997</c:v>
                </c:pt>
                <c:pt idx="11">
                  <c:v>1998</c:v>
                </c:pt>
                <c:pt idx="12">
                  <c:v>1999</c:v>
                </c:pt>
                <c:pt idx="13">
                  <c:v>2000</c:v>
                </c:pt>
                <c:pt idx="14">
                  <c:v>2001</c:v>
                </c:pt>
                <c:pt idx="15">
                  <c:v>2002</c:v>
                </c:pt>
                <c:pt idx="16">
                  <c:v>2003</c:v>
                </c:pt>
                <c:pt idx="17">
                  <c:v>2004</c:v>
                </c:pt>
                <c:pt idx="18">
                  <c:v>2005</c:v>
                </c:pt>
                <c:pt idx="19">
                  <c:v>2006</c:v>
                </c:pt>
                <c:pt idx="20">
                  <c:v>2007</c:v>
                </c:pt>
                <c:pt idx="21">
                  <c:v>2008</c:v>
                </c:pt>
                <c:pt idx="22">
                  <c:v>2009</c:v>
                </c:pt>
                <c:pt idx="23">
                  <c:v>2010</c:v>
                </c:pt>
                <c:pt idx="24">
                  <c:v>2011</c:v>
                </c:pt>
                <c:pt idx="25">
                  <c:v>2012</c:v>
                </c:pt>
                <c:pt idx="26">
                  <c:v>2013</c:v>
                </c:pt>
                <c:pt idx="27">
                  <c:v>2014</c:v>
                </c:pt>
                <c:pt idx="28">
                  <c:v>2015</c:v>
                </c:pt>
              </c:numCache>
            </c:numRef>
          </c:cat>
          <c:val>
            <c:numRef>
              <c:f>comparison_grey_lit_oasis!$C$2:$C$30</c:f>
              <c:numCache>
                <c:formatCode>General</c:formatCode>
                <c:ptCount val="29"/>
                <c:pt idx="4">
                  <c:v>1</c:v>
                </c:pt>
                <c:pt idx="15">
                  <c:v>8</c:v>
                </c:pt>
                <c:pt idx="16">
                  <c:v>2</c:v>
                </c:pt>
                <c:pt idx="17">
                  <c:v>16</c:v>
                </c:pt>
                <c:pt idx="18">
                  <c:v>16</c:v>
                </c:pt>
                <c:pt idx="19">
                  <c:v>34</c:v>
                </c:pt>
                <c:pt idx="20">
                  <c:v>32</c:v>
                </c:pt>
                <c:pt idx="21">
                  <c:v>39</c:v>
                </c:pt>
                <c:pt idx="22">
                  <c:v>46</c:v>
                </c:pt>
                <c:pt idx="23">
                  <c:v>59</c:v>
                </c:pt>
                <c:pt idx="24">
                  <c:v>21</c:v>
                </c:pt>
                <c:pt idx="25">
                  <c:v>32</c:v>
                </c:pt>
                <c:pt idx="26">
                  <c:v>19</c:v>
                </c:pt>
                <c:pt idx="27">
                  <c:v>11</c:v>
                </c:pt>
                <c:pt idx="28">
                  <c:v>1</c:v>
                </c:pt>
              </c:numCache>
            </c:numRef>
          </c:val>
          <c:smooth val="0"/>
        </c:ser>
        <c:dLbls>
          <c:showLegendKey val="0"/>
          <c:showVal val="0"/>
          <c:showCatName val="0"/>
          <c:showSerName val="0"/>
          <c:showPercent val="0"/>
          <c:showBubbleSize val="0"/>
        </c:dLbls>
        <c:marker val="1"/>
        <c:smooth val="0"/>
        <c:axId val="39365632"/>
        <c:axId val="39375616"/>
        <c:extLst>
          <c:ext xmlns:c15="http://schemas.microsoft.com/office/drawing/2012/chart" uri="{02D57815-91ED-43cb-92C2-25804820EDAC}">
            <c15:filteredLineSeries>
              <c15:ser>
                <c:idx val="0"/>
                <c:order val="0"/>
                <c:tx>
                  <c:strRef>
                    <c:extLst>
                      <c:ext uri="{02D57815-91ED-43cb-92C2-25804820EDAC}">
                        <c15:formulaRef>
                          <c15:sqref>comparison_grey_lit_oasis!$A$1</c15:sqref>
                        </c15:formulaRef>
                      </c:ext>
                    </c:extLst>
                    <c:strCache>
                      <c:ptCount val="1"/>
                      <c:pt idx="0">
                        <c:v>pubdate</c:v>
                      </c:pt>
                    </c:strCache>
                  </c:strRef>
                </c:tx>
                <c:spPr>
                  <a:ln w="28575" cap="rnd">
                    <a:solidFill>
                      <a:schemeClr val="accent1"/>
                    </a:solidFill>
                    <a:round/>
                  </a:ln>
                  <a:effectLst/>
                </c:spPr>
                <c:marker>
                  <c:symbol val="none"/>
                </c:marker>
                <c:cat>
                  <c:numRef>
                    <c:extLst>
                      <c:ext uri="{02D57815-91ED-43cb-92C2-25804820EDAC}">
                        <c15:formulaRef>
                          <c15:sqref>comparison_grey_lit_oasis!$A$2:$A$30</c15:sqref>
                        </c15:formulaRef>
                      </c:ext>
                    </c:extLst>
                    <c:numCache>
                      <c:formatCode>General</c:formatCode>
                      <c:ptCount val="29"/>
                      <c:pt idx="0">
                        <c:v>1984</c:v>
                      </c:pt>
                      <c:pt idx="1">
                        <c:v>1988</c:v>
                      </c:pt>
                      <c:pt idx="2">
                        <c:v>1989</c:v>
                      </c:pt>
                      <c:pt idx="3">
                        <c:v>1990</c:v>
                      </c:pt>
                      <c:pt idx="4">
                        <c:v>1991</c:v>
                      </c:pt>
                      <c:pt idx="5">
                        <c:v>1992</c:v>
                      </c:pt>
                      <c:pt idx="6">
                        <c:v>1993</c:v>
                      </c:pt>
                      <c:pt idx="7">
                        <c:v>1994</c:v>
                      </c:pt>
                      <c:pt idx="8">
                        <c:v>1995</c:v>
                      </c:pt>
                      <c:pt idx="9">
                        <c:v>1996</c:v>
                      </c:pt>
                      <c:pt idx="10">
                        <c:v>1997</c:v>
                      </c:pt>
                      <c:pt idx="11">
                        <c:v>1998</c:v>
                      </c:pt>
                      <c:pt idx="12">
                        <c:v>1999</c:v>
                      </c:pt>
                      <c:pt idx="13">
                        <c:v>2000</c:v>
                      </c:pt>
                      <c:pt idx="14">
                        <c:v>2001</c:v>
                      </c:pt>
                      <c:pt idx="15">
                        <c:v>2002</c:v>
                      </c:pt>
                      <c:pt idx="16">
                        <c:v>2003</c:v>
                      </c:pt>
                      <c:pt idx="17">
                        <c:v>2004</c:v>
                      </c:pt>
                      <c:pt idx="18">
                        <c:v>2005</c:v>
                      </c:pt>
                      <c:pt idx="19">
                        <c:v>2006</c:v>
                      </c:pt>
                      <c:pt idx="20">
                        <c:v>2007</c:v>
                      </c:pt>
                      <c:pt idx="21">
                        <c:v>2008</c:v>
                      </c:pt>
                      <c:pt idx="22">
                        <c:v>2009</c:v>
                      </c:pt>
                      <c:pt idx="23">
                        <c:v>2010</c:v>
                      </c:pt>
                      <c:pt idx="24">
                        <c:v>2011</c:v>
                      </c:pt>
                      <c:pt idx="25">
                        <c:v>2012</c:v>
                      </c:pt>
                      <c:pt idx="26">
                        <c:v>2013</c:v>
                      </c:pt>
                      <c:pt idx="27">
                        <c:v>2014</c:v>
                      </c:pt>
                      <c:pt idx="28">
                        <c:v>2015</c:v>
                      </c:pt>
                    </c:numCache>
                  </c:numRef>
                </c:cat>
                <c:val>
                  <c:numRef>
                    <c:extLst>
                      <c:ext uri="{02D57815-91ED-43cb-92C2-25804820EDAC}">
                        <c15:formulaRef>
                          <c15:sqref>comparison_grey_lit_oasis!$A$2:$A$30</c15:sqref>
                        </c15:formulaRef>
                      </c:ext>
                    </c:extLst>
                    <c:numCache>
                      <c:formatCode>General</c:formatCode>
                      <c:ptCount val="29"/>
                      <c:pt idx="0">
                        <c:v>1984</c:v>
                      </c:pt>
                      <c:pt idx="1">
                        <c:v>1988</c:v>
                      </c:pt>
                      <c:pt idx="2">
                        <c:v>1989</c:v>
                      </c:pt>
                      <c:pt idx="3">
                        <c:v>1990</c:v>
                      </c:pt>
                      <c:pt idx="4">
                        <c:v>1991</c:v>
                      </c:pt>
                      <c:pt idx="5">
                        <c:v>1992</c:v>
                      </c:pt>
                      <c:pt idx="6">
                        <c:v>1993</c:v>
                      </c:pt>
                      <c:pt idx="7">
                        <c:v>1994</c:v>
                      </c:pt>
                      <c:pt idx="8">
                        <c:v>1995</c:v>
                      </c:pt>
                      <c:pt idx="9">
                        <c:v>1996</c:v>
                      </c:pt>
                      <c:pt idx="10">
                        <c:v>1997</c:v>
                      </c:pt>
                      <c:pt idx="11">
                        <c:v>1998</c:v>
                      </c:pt>
                      <c:pt idx="12">
                        <c:v>1999</c:v>
                      </c:pt>
                      <c:pt idx="13">
                        <c:v>2000</c:v>
                      </c:pt>
                      <c:pt idx="14">
                        <c:v>2001</c:v>
                      </c:pt>
                      <c:pt idx="15">
                        <c:v>2002</c:v>
                      </c:pt>
                      <c:pt idx="16">
                        <c:v>2003</c:v>
                      </c:pt>
                      <c:pt idx="17">
                        <c:v>2004</c:v>
                      </c:pt>
                      <c:pt idx="18">
                        <c:v>2005</c:v>
                      </c:pt>
                      <c:pt idx="19">
                        <c:v>2006</c:v>
                      </c:pt>
                      <c:pt idx="20">
                        <c:v>2007</c:v>
                      </c:pt>
                      <c:pt idx="21">
                        <c:v>2008</c:v>
                      </c:pt>
                      <c:pt idx="22">
                        <c:v>2009</c:v>
                      </c:pt>
                      <c:pt idx="23">
                        <c:v>2010</c:v>
                      </c:pt>
                      <c:pt idx="24">
                        <c:v>2011</c:v>
                      </c:pt>
                      <c:pt idx="25">
                        <c:v>2012</c:v>
                      </c:pt>
                      <c:pt idx="26">
                        <c:v>2013</c:v>
                      </c:pt>
                      <c:pt idx="27">
                        <c:v>2014</c:v>
                      </c:pt>
                      <c:pt idx="28">
                        <c:v>2015</c:v>
                      </c:pt>
                    </c:numCache>
                  </c:numRef>
                </c:val>
                <c:smooth val="0"/>
              </c15:ser>
            </c15:filteredLineSeries>
          </c:ext>
        </c:extLst>
      </c:lineChart>
      <c:catAx>
        <c:axId val="393656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9375616"/>
        <c:crosses val="autoZero"/>
        <c:auto val="1"/>
        <c:lblAlgn val="ctr"/>
        <c:lblOffset val="100"/>
        <c:noMultiLvlLbl val="0"/>
      </c:catAx>
      <c:valAx>
        <c:axId val="39375616"/>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9365632"/>
        <c:crosses val="autoZero"/>
        <c:crossBetween val="between"/>
      </c:valAx>
      <c:spPr>
        <a:noFill/>
        <a:ln>
          <a:noFill/>
        </a:ln>
        <a:effectLst/>
      </c:spPr>
    </c:plotArea>
    <c:legend>
      <c:legendPos val="b"/>
      <c:layout>
        <c:manualLayout>
          <c:xMode val="edge"/>
          <c:yMode val="edge"/>
          <c:x val="9.3834291990096977E-2"/>
          <c:y val="0.20363716610557844"/>
          <c:w val="0.33224504383760539"/>
          <c:h val="0.17382258344719431"/>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userShapes r:id="rId2"/>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0.56833</cdr:x>
      <cdr:y>0.924</cdr:y>
    </cdr:from>
    <cdr:to>
      <cdr:x>0.98589</cdr:x>
      <cdr:y>0.99336</cdr:y>
    </cdr:to>
    <cdr:sp macro="" textlink="">
      <cdr:nvSpPr>
        <cdr:cNvPr id="2" name="Rectangle 1"/>
        <cdr:cNvSpPr/>
      </cdr:nvSpPr>
      <cdr:spPr>
        <a:xfrm xmlns:a="http://schemas.openxmlformats.org/drawingml/2006/main">
          <a:off x="3816424" y="4919811"/>
          <a:ext cx="2803973" cy="369332"/>
        </a:xfrm>
        <a:prstGeom xmlns:a="http://schemas.openxmlformats.org/drawingml/2006/main" prst="rect">
          <a:avLst/>
        </a:prstGeom>
      </cdr:spPr>
      <cdr:txBody>
        <a:bodyPr xmlns:a="http://schemas.openxmlformats.org/drawingml/2006/main" wrap="none">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GB" dirty="0">
              <a:solidFill>
                <a:srgbClr val="000000"/>
              </a:solidFill>
              <a:latin typeface="Courier New" panose="02070309020205020404" pitchFamily="49" charset="0"/>
            </a:rPr>
            <a:t>doi:10.5284/1030449</a:t>
          </a:r>
          <a:endParaRPr lang="en-GB"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415A0E9-A302-4474-AD70-39CF8D9595E5}" type="datetimeFigureOut">
              <a:rPr lang="en-GB" smtClean="0"/>
              <a:pPr/>
              <a:t>01/09/2016</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4B610A2-C585-41FD-A008-EF80022B1EC9}" type="slidenum">
              <a:rPr lang="en-GB" smtClean="0"/>
              <a:pPr/>
              <a:t>‹#›</a:t>
            </a:fld>
            <a:endParaRPr lang="en-GB"/>
          </a:p>
        </p:txBody>
      </p:sp>
    </p:spTree>
    <p:extLst>
      <p:ext uri="{BB962C8B-B14F-4D97-AF65-F5344CB8AC3E}">
        <p14:creationId xmlns:p14="http://schemas.microsoft.com/office/powerpoint/2010/main" val="2956752295"/>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112DDF2-7F92-4851-9295-0C070BE95E1F}" type="datetimeFigureOut">
              <a:rPr lang="en-GB" smtClean="0"/>
              <a:pPr/>
              <a:t>01/09/2016</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A870397-9720-4D88-B6CA-880DBEA64215}" type="slidenum">
              <a:rPr lang="en-GB" smtClean="0"/>
              <a:pPr/>
              <a:t>‹#›</a:t>
            </a:fld>
            <a:endParaRPr lang="en-GB"/>
          </a:p>
        </p:txBody>
      </p:sp>
    </p:spTree>
    <p:extLst>
      <p:ext uri="{BB962C8B-B14F-4D97-AF65-F5344CB8AC3E}">
        <p14:creationId xmlns:p14="http://schemas.microsoft.com/office/powerpoint/2010/main" val="942939214"/>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Slide explaining the rise in works</a:t>
            </a:r>
            <a:endParaRPr lang="en-GB" dirty="0"/>
          </a:p>
        </p:txBody>
      </p:sp>
    </p:spTree>
    <p:extLst>
      <p:ext uri="{BB962C8B-B14F-4D97-AF65-F5344CB8AC3E}">
        <p14:creationId xmlns:p14="http://schemas.microsoft.com/office/powerpoint/2010/main" val="6528443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Bradley, </a:t>
            </a:r>
            <a:r>
              <a:rPr lang="en-GB" dirty="0" err="1" smtClean="0"/>
              <a:t>Fulford</a:t>
            </a:r>
            <a:r>
              <a:rPr lang="en-GB" dirty="0" smtClean="0"/>
              <a:t> </a:t>
            </a:r>
            <a:r>
              <a:rPr lang="en-GB" dirty="0" err="1" smtClean="0"/>
              <a:t>etc</a:t>
            </a:r>
            <a:r>
              <a:rPr lang="en-GB" dirty="0" smtClean="0"/>
              <a:t> </a:t>
            </a:r>
            <a:r>
              <a:rPr lang="en-GB" dirty="0" err="1" smtClean="0"/>
              <a:t>etc</a:t>
            </a:r>
            <a:endParaRPr lang="en-GB" dirty="0"/>
          </a:p>
        </p:txBody>
      </p:sp>
    </p:spTree>
    <p:extLst>
      <p:ext uri="{BB962C8B-B14F-4D97-AF65-F5344CB8AC3E}">
        <p14:creationId xmlns:p14="http://schemas.microsoft.com/office/powerpoint/2010/main" val="1181445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Rectangle 8"/>
          <p:cNvSpPr/>
          <p:nvPr userDrawn="1"/>
        </p:nvSpPr>
        <p:spPr>
          <a:xfrm>
            <a:off x="0" y="3212976"/>
            <a:ext cx="9144000" cy="165618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ctrTitle"/>
          </p:nvPr>
        </p:nvSpPr>
        <p:spPr>
          <a:xfrm>
            <a:off x="3851920" y="404664"/>
            <a:ext cx="5112568" cy="2592288"/>
          </a:xfrm>
          <a:noFill/>
        </p:spPr>
        <p:txBody>
          <a:bodyPr anchor="b"/>
          <a:lstStyle>
            <a:lvl1pPr algn="r">
              <a:defRPr/>
            </a:lvl1pPr>
          </a:lstStyle>
          <a:p>
            <a:r>
              <a:rPr lang="en-US" dirty="0" smtClean="0"/>
              <a:t>Click to edit Master title style</a:t>
            </a:r>
            <a:endParaRPr lang="en-GB" dirty="0"/>
          </a:p>
        </p:txBody>
      </p:sp>
      <p:sp>
        <p:nvSpPr>
          <p:cNvPr id="3" name="Subtitle 2"/>
          <p:cNvSpPr>
            <a:spLocks noGrp="1"/>
          </p:cNvSpPr>
          <p:nvPr>
            <p:ph type="subTitle" idx="1"/>
          </p:nvPr>
        </p:nvSpPr>
        <p:spPr>
          <a:xfrm>
            <a:off x="3851920" y="3284985"/>
            <a:ext cx="5072608" cy="1584176"/>
          </a:xfrm>
        </p:spPr>
        <p:txBody>
          <a:bodyPr/>
          <a:lstStyle>
            <a:lvl1pPr marL="0" indent="0" algn="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GB" dirty="0"/>
          </a:p>
        </p:txBody>
      </p:sp>
      <p:sp>
        <p:nvSpPr>
          <p:cNvPr id="11" name="TextBox 10"/>
          <p:cNvSpPr txBox="1"/>
          <p:nvPr userDrawn="1"/>
        </p:nvSpPr>
        <p:spPr>
          <a:xfrm>
            <a:off x="3851920" y="5661249"/>
            <a:ext cx="5112568" cy="923330"/>
          </a:xfrm>
          <a:prstGeom prst="rect">
            <a:avLst/>
          </a:prstGeom>
          <a:noFill/>
        </p:spPr>
        <p:txBody>
          <a:bodyPr wrap="square" rtlCol="0">
            <a:spAutoFit/>
          </a:bodyPr>
          <a:lstStyle/>
          <a:p>
            <a:pPr algn="l"/>
            <a:r>
              <a:rPr lang="en-GB" dirty="0" smtClean="0"/>
              <a:t>Tim Evans, Archaeology Data Service</a:t>
            </a:r>
          </a:p>
          <a:p>
            <a:pPr algn="l"/>
            <a:r>
              <a:rPr lang="en-GB" dirty="0" smtClean="0"/>
              <a:t>Dept.</a:t>
            </a:r>
            <a:r>
              <a:rPr lang="en-GB" baseline="0" dirty="0" smtClean="0"/>
              <a:t> of Archaeology, University of York</a:t>
            </a:r>
            <a:r>
              <a:rPr lang="en-GB" dirty="0" smtClean="0"/>
              <a:t> </a:t>
            </a:r>
          </a:p>
          <a:p>
            <a:pPr algn="l"/>
            <a:r>
              <a:rPr lang="en-GB" dirty="0" smtClean="0"/>
              <a:t>01-09-2016</a:t>
            </a:r>
            <a:endParaRPr lang="en-GB"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sp>
        <p:nvSpPr>
          <p:cNvPr id="9" name="Rectangle 8"/>
          <p:cNvSpPr/>
          <p:nvPr userDrawn="1"/>
        </p:nvSpPr>
        <p:spPr>
          <a:xfrm>
            <a:off x="0" y="3212976"/>
            <a:ext cx="9144000" cy="165618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ctrTitle"/>
          </p:nvPr>
        </p:nvSpPr>
        <p:spPr>
          <a:xfrm>
            <a:off x="3779912" y="404664"/>
            <a:ext cx="5184576" cy="2592288"/>
          </a:xfrm>
          <a:noFill/>
        </p:spPr>
        <p:txBody>
          <a:bodyPr anchor="b"/>
          <a:lstStyle>
            <a:lvl1pPr algn="r">
              <a:defRPr/>
            </a:lvl1pPr>
          </a:lstStyle>
          <a:p>
            <a:r>
              <a:rPr lang="en-US" dirty="0" smtClean="0"/>
              <a:t>Click to edit Master title style</a:t>
            </a:r>
            <a:endParaRPr lang="en-GB" dirty="0"/>
          </a:p>
        </p:txBody>
      </p:sp>
      <p:sp>
        <p:nvSpPr>
          <p:cNvPr id="3" name="Subtitle 2"/>
          <p:cNvSpPr>
            <a:spLocks noGrp="1"/>
          </p:cNvSpPr>
          <p:nvPr>
            <p:ph type="subTitle" idx="1"/>
          </p:nvPr>
        </p:nvSpPr>
        <p:spPr>
          <a:xfrm>
            <a:off x="3923928" y="3284985"/>
            <a:ext cx="5000600" cy="1584176"/>
          </a:xfrm>
        </p:spPr>
        <p:txBody>
          <a:bodyPr/>
          <a:lstStyle>
            <a:lvl1pPr marL="0" indent="0" algn="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GB" dirty="0"/>
          </a:p>
        </p:txBody>
      </p:sp>
      <p:pic>
        <p:nvPicPr>
          <p:cNvPr id="8" name="Picture 7" descr="ADS_logo_white.png"/>
          <p:cNvPicPr>
            <a:picLocks noChangeAspect="1"/>
          </p:cNvPicPr>
          <p:nvPr userDrawn="1"/>
        </p:nvPicPr>
        <p:blipFill>
          <a:blip r:embed="rId2" cstate="print"/>
          <a:stretch>
            <a:fillRect/>
          </a:stretch>
        </p:blipFill>
        <p:spPr>
          <a:xfrm>
            <a:off x="179513" y="3429000"/>
            <a:ext cx="2209428" cy="736476"/>
          </a:xfrm>
          <a:prstGeom prst="rect">
            <a:avLst/>
          </a:prstGeom>
        </p:spPr>
      </p:pic>
      <p:sp>
        <p:nvSpPr>
          <p:cNvPr id="11" name="TextBox 10"/>
          <p:cNvSpPr txBox="1"/>
          <p:nvPr userDrawn="1"/>
        </p:nvSpPr>
        <p:spPr>
          <a:xfrm>
            <a:off x="4211960" y="5013176"/>
            <a:ext cx="4752528" cy="369332"/>
          </a:xfrm>
          <a:prstGeom prst="rect">
            <a:avLst/>
          </a:prstGeom>
          <a:noFill/>
        </p:spPr>
        <p:txBody>
          <a:bodyPr wrap="square" rtlCol="0">
            <a:spAutoFit/>
          </a:bodyPr>
          <a:lstStyle/>
          <a:p>
            <a:pPr algn="r"/>
            <a:r>
              <a:rPr lang="en-GB" dirty="0" smtClean="0"/>
              <a:t>Your Name</a:t>
            </a:r>
            <a:endParaRPr lang="en-GB" dirty="0"/>
          </a:p>
        </p:txBody>
      </p:sp>
      <p:sp>
        <p:nvSpPr>
          <p:cNvPr id="35" name="Date Placeholder 3"/>
          <p:cNvSpPr>
            <a:spLocks noGrp="1"/>
          </p:cNvSpPr>
          <p:nvPr>
            <p:ph type="dt" sz="half" idx="10"/>
          </p:nvPr>
        </p:nvSpPr>
        <p:spPr>
          <a:xfrm>
            <a:off x="457200" y="6356351"/>
            <a:ext cx="2133600" cy="365125"/>
          </a:xfrm>
        </p:spPr>
        <p:txBody>
          <a:bodyPr/>
          <a:lstStyle/>
          <a:p>
            <a:fld id="{3CB3272B-A173-437F-8B1E-D7D9A0B93C0B}" type="datetime1">
              <a:rPr lang="en-GB" smtClean="0"/>
              <a:pPr/>
              <a:t>01/09/2016</a:t>
            </a:fld>
            <a:endParaRPr lang="en-GB"/>
          </a:p>
        </p:txBody>
      </p:sp>
      <p:sp>
        <p:nvSpPr>
          <p:cNvPr id="36" name="Footer Placeholder 4"/>
          <p:cNvSpPr>
            <a:spLocks noGrp="1"/>
          </p:cNvSpPr>
          <p:nvPr>
            <p:ph type="ftr" sz="quarter" idx="11"/>
          </p:nvPr>
        </p:nvSpPr>
        <p:spPr>
          <a:xfrm>
            <a:off x="3124200" y="6356351"/>
            <a:ext cx="2895600" cy="365125"/>
          </a:xfrm>
        </p:spPr>
        <p:txBody>
          <a:bodyPr/>
          <a:lstStyle/>
          <a:p>
            <a:r>
              <a:rPr lang="en-GB" smtClean="0"/>
              <a:t>http://archaeologydataservice.ac.uk</a:t>
            </a:r>
            <a:endParaRPr lang="en-GB"/>
          </a:p>
        </p:txBody>
      </p:sp>
      <p:sp>
        <p:nvSpPr>
          <p:cNvPr id="37" name="Slide Number Placeholder 5"/>
          <p:cNvSpPr>
            <a:spLocks noGrp="1"/>
          </p:cNvSpPr>
          <p:nvPr>
            <p:ph type="sldNum" sz="quarter" idx="12"/>
          </p:nvPr>
        </p:nvSpPr>
        <p:spPr>
          <a:xfrm>
            <a:off x="6553200" y="6356351"/>
            <a:ext cx="2133600" cy="365125"/>
          </a:xfrm>
        </p:spPr>
        <p:txBody>
          <a:bodyPr/>
          <a:lstStyle/>
          <a:p>
            <a:fld id="{D8093C14-5739-486C-939D-A24E5679AEC3}" type="slidenum">
              <a:rPr lang="en-GB" smtClean="0"/>
              <a:pPr/>
              <a:t>‹#›</a:t>
            </a:fld>
            <a:endParaRPr lang="en-GB"/>
          </a:p>
        </p:txBody>
      </p:sp>
      <p:sp>
        <p:nvSpPr>
          <p:cNvPr id="38" name="Rectangle 37"/>
          <p:cNvSpPr/>
          <p:nvPr userDrawn="1"/>
        </p:nvSpPr>
        <p:spPr>
          <a:xfrm>
            <a:off x="0" y="6525345"/>
            <a:ext cx="9144000" cy="332656"/>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GB"/>
          </a:p>
        </p:txBody>
      </p:sp>
      <p:sp>
        <p:nvSpPr>
          <p:cNvPr id="39" name="Rectangle 38"/>
          <p:cNvSpPr/>
          <p:nvPr userDrawn="1"/>
        </p:nvSpPr>
        <p:spPr>
          <a:xfrm>
            <a:off x="0" y="6381328"/>
            <a:ext cx="9144000" cy="188640"/>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Date Placeholder 3"/>
          <p:cNvSpPr txBox="1">
            <a:spLocks/>
          </p:cNvSpPr>
          <p:nvPr userDrawn="1"/>
        </p:nvSpPr>
        <p:spPr>
          <a:xfrm>
            <a:off x="0" y="6525344"/>
            <a:ext cx="2590800" cy="332657"/>
          </a:xfrm>
          <a:prstGeom prst="rect">
            <a:avLst/>
          </a:prstGeom>
        </p:spPr>
        <p:txBody>
          <a:bodyPr vert="horz" lIns="91440" tIns="45720" rIns="91440" bIns="45720" rtlCol="0" anchor="ctr"/>
          <a:lstStyle>
            <a:lvl1pPr>
              <a:defRPr>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A8E7E070-B9B9-42EE-82B0-B43E19E54222}" type="datetime1">
              <a:rPr kumimoji="0" lang="en-GB" sz="1200" b="0" i="0" u="none" strike="noStrike" kern="1200" cap="none" spc="0" normalizeH="0" baseline="0" noProof="0" smtClean="0">
                <a:ln>
                  <a:noFill/>
                </a:ln>
                <a:solidFill>
                  <a:schemeClr val="bg1"/>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01/09/2016</a:t>
            </a:fld>
            <a:endParaRPr kumimoji="0" lang="en-GB" sz="1200" b="0" i="0" u="none" strike="noStrike" kern="1200" cap="none" spc="0" normalizeH="0" baseline="0" noProof="0" dirty="0" smtClean="0">
              <a:ln>
                <a:noFill/>
              </a:ln>
              <a:solidFill>
                <a:schemeClr val="bg1"/>
              </a:solidFill>
              <a:effectLst/>
              <a:uLnTx/>
              <a:uFillTx/>
              <a:latin typeface="+mn-lt"/>
              <a:ea typeface="+mn-ea"/>
              <a:cs typeface="+mn-cs"/>
            </a:endParaRPr>
          </a:p>
        </p:txBody>
      </p:sp>
      <p:sp>
        <p:nvSpPr>
          <p:cNvPr id="41" name="Footer Placeholder 4"/>
          <p:cNvSpPr txBox="1">
            <a:spLocks/>
          </p:cNvSpPr>
          <p:nvPr userDrawn="1"/>
        </p:nvSpPr>
        <p:spPr>
          <a:xfrm>
            <a:off x="3124200" y="6525345"/>
            <a:ext cx="2895600" cy="332656"/>
          </a:xfrm>
          <a:prstGeom prst="rect">
            <a:avLst/>
          </a:prstGeom>
        </p:spPr>
        <p:txBody>
          <a:bodyPr vert="horz" lIns="91440" tIns="45720" rIns="91440" bIns="45720" rtlCol="0" anchor="ctr"/>
          <a:lstStyle>
            <a:lvl1pPr>
              <a:defRPr>
                <a:solidFill>
                  <a:schemeClr val="bg1"/>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smtClean="0">
                <a:ln>
                  <a:noFill/>
                </a:ln>
                <a:solidFill>
                  <a:schemeClr val="bg1"/>
                </a:solidFill>
                <a:effectLst/>
                <a:uLnTx/>
                <a:uFillTx/>
                <a:latin typeface="+mn-lt"/>
                <a:ea typeface="+mn-ea"/>
                <a:cs typeface="+mn-cs"/>
              </a:rPr>
              <a:t>http://archaeologydataservice.ac.uk</a:t>
            </a:r>
            <a:endParaRPr kumimoji="0" lang="en-GB" sz="1200" b="0" i="0" u="none" strike="noStrike" kern="1200" cap="none" spc="0" normalizeH="0" baseline="0" noProof="0" dirty="0" smtClean="0">
              <a:ln>
                <a:noFill/>
              </a:ln>
              <a:solidFill>
                <a:schemeClr val="bg1"/>
              </a:solidFill>
              <a:effectLst/>
              <a:uLnTx/>
              <a:uFillTx/>
              <a:latin typeface="+mn-lt"/>
              <a:ea typeface="+mn-ea"/>
              <a:cs typeface="+mn-cs"/>
            </a:endParaRPr>
          </a:p>
        </p:txBody>
      </p:sp>
      <p:sp>
        <p:nvSpPr>
          <p:cNvPr id="42" name="Slide Number Placeholder 5"/>
          <p:cNvSpPr txBox="1">
            <a:spLocks/>
          </p:cNvSpPr>
          <p:nvPr userDrawn="1"/>
        </p:nvSpPr>
        <p:spPr>
          <a:xfrm>
            <a:off x="6553200" y="6525345"/>
            <a:ext cx="2483296" cy="332656"/>
          </a:xfrm>
          <a:prstGeom prst="rect">
            <a:avLst/>
          </a:prstGeom>
        </p:spPr>
        <p:txBody>
          <a:bodyPr vert="horz" lIns="91440" tIns="45720" rIns="91440" bIns="45720" rtlCol="0" anchor="ctr"/>
          <a:lstStyle>
            <a:lvl1pPr>
              <a:defRPr>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8093C14-5739-486C-939D-A24E5679AEC3}" type="slidenum">
              <a:rPr kumimoji="0" lang="en-GB" sz="1200" b="0" i="0" u="none" strike="noStrike" kern="1200" cap="none" spc="0" normalizeH="0" baseline="0" noProof="0" smtClean="0">
                <a:ln>
                  <a:noFill/>
                </a:ln>
                <a:solidFill>
                  <a:schemeClr val="bg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dirty="0" smtClean="0">
              <a:ln>
                <a:noFill/>
              </a:ln>
              <a:solidFill>
                <a:schemeClr val="bg1"/>
              </a:solidFill>
              <a:effectLst/>
              <a:uLnTx/>
              <a:uFillTx/>
              <a:latin typeface="+mn-lt"/>
              <a:ea typeface="+mn-ea"/>
              <a:cs typeface="+mn-cs"/>
            </a:endParaRPr>
          </a:p>
        </p:txBody>
      </p:sp>
      <p:sp>
        <p:nvSpPr>
          <p:cNvPr id="43" name="Rectangle 42"/>
          <p:cNvSpPr/>
          <p:nvPr userDrawn="1"/>
        </p:nvSpPr>
        <p:spPr>
          <a:xfrm>
            <a:off x="0" y="6309321"/>
            <a:ext cx="9144000" cy="72008"/>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Rectangle 43"/>
          <p:cNvSpPr/>
          <p:nvPr userDrawn="1"/>
        </p:nvSpPr>
        <p:spPr>
          <a:xfrm>
            <a:off x="0" y="6237313"/>
            <a:ext cx="9144000" cy="72008"/>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10"/>
          </p:nvPr>
        </p:nvSpPr>
        <p:spPr/>
        <p:txBody>
          <a:bodyPr/>
          <a:lstStyle/>
          <a:p>
            <a:fld id="{3CB3272B-A173-437F-8B1E-D7D9A0B93C0B}" type="datetime1">
              <a:rPr lang="en-GB" smtClean="0"/>
              <a:pPr/>
              <a:t>01/09/2016</a:t>
            </a:fld>
            <a:endParaRPr lang="en-GB"/>
          </a:p>
        </p:txBody>
      </p:sp>
      <p:sp>
        <p:nvSpPr>
          <p:cNvPr id="5" name="Footer Placeholder 4"/>
          <p:cNvSpPr>
            <a:spLocks noGrp="1"/>
          </p:cNvSpPr>
          <p:nvPr>
            <p:ph type="ftr" sz="quarter" idx="11"/>
          </p:nvPr>
        </p:nvSpPr>
        <p:spPr/>
        <p:txBody>
          <a:bodyPr/>
          <a:lstStyle/>
          <a:p>
            <a:r>
              <a:rPr lang="en-GB" smtClean="0"/>
              <a:t>http://archaeologydataservice.ac.uk</a:t>
            </a:r>
            <a:endParaRPr lang="en-GB"/>
          </a:p>
        </p:txBody>
      </p:sp>
      <p:sp>
        <p:nvSpPr>
          <p:cNvPr id="6" name="Slide Number Placeholder 5"/>
          <p:cNvSpPr>
            <a:spLocks noGrp="1"/>
          </p:cNvSpPr>
          <p:nvPr>
            <p:ph type="sldNum" sz="quarter" idx="12"/>
          </p:nvPr>
        </p:nvSpPr>
        <p:spPr/>
        <p:txBody>
          <a:bodyPr/>
          <a:lstStyle/>
          <a:p>
            <a:fld id="{D8093C14-5739-486C-939D-A24E5679AEC3}" type="slidenum">
              <a:rPr lang="en-GB" smtClean="0"/>
              <a:pPr/>
              <a:t>‹#›</a:t>
            </a:fld>
            <a:endParaRPr lang="en-GB"/>
          </a:p>
        </p:txBody>
      </p:sp>
      <p:sp>
        <p:nvSpPr>
          <p:cNvPr id="7" name="Rectangle 6"/>
          <p:cNvSpPr/>
          <p:nvPr userDrawn="1"/>
        </p:nvSpPr>
        <p:spPr>
          <a:xfrm>
            <a:off x="0" y="6525345"/>
            <a:ext cx="9144000" cy="332656"/>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GB"/>
          </a:p>
        </p:txBody>
      </p:sp>
      <p:sp>
        <p:nvSpPr>
          <p:cNvPr id="8" name="Rectangle 7"/>
          <p:cNvSpPr/>
          <p:nvPr userDrawn="1"/>
        </p:nvSpPr>
        <p:spPr>
          <a:xfrm>
            <a:off x="0" y="6381328"/>
            <a:ext cx="9144000" cy="188640"/>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Date Placeholder 3"/>
          <p:cNvSpPr txBox="1">
            <a:spLocks/>
          </p:cNvSpPr>
          <p:nvPr userDrawn="1"/>
        </p:nvSpPr>
        <p:spPr>
          <a:xfrm>
            <a:off x="0" y="6525344"/>
            <a:ext cx="2590800" cy="332657"/>
          </a:xfrm>
          <a:prstGeom prst="rect">
            <a:avLst/>
          </a:prstGeom>
        </p:spPr>
        <p:txBody>
          <a:bodyPr vert="horz" lIns="91440" tIns="45720" rIns="91440" bIns="45720" rtlCol="0" anchor="ctr"/>
          <a:lstStyle>
            <a:lvl1pPr>
              <a:defRPr>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A8E7E070-B9B9-42EE-82B0-B43E19E54222}" type="datetime1">
              <a:rPr kumimoji="0" lang="en-GB" sz="1200" b="0" i="0" u="none" strike="noStrike" kern="1200" cap="none" spc="0" normalizeH="0" baseline="0" noProof="0" smtClean="0">
                <a:ln>
                  <a:noFill/>
                </a:ln>
                <a:solidFill>
                  <a:schemeClr val="bg1"/>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01/09/2016</a:t>
            </a:fld>
            <a:endParaRPr kumimoji="0" lang="en-GB" sz="1200" b="0" i="0" u="none" strike="noStrike" kern="1200" cap="none" spc="0" normalizeH="0" baseline="0" noProof="0" dirty="0" smtClean="0">
              <a:ln>
                <a:noFill/>
              </a:ln>
              <a:solidFill>
                <a:schemeClr val="bg1"/>
              </a:solidFill>
              <a:effectLst/>
              <a:uLnTx/>
              <a:uFillTx/>
              <a:latin typeface="+mn-lt"/>
              <a:ea typeface="+mn-ea"/>
              <a:cs typeface="+mn-cs"/>
            </a:endParaRPr>
          </a:p>
        </p:txBody>
      </p:sp>
      <p:sp>
        <p:nvSpPr>
          <p:cNvPr id="10" name="Footer Placeholder 4"/>
          <p:cNvSpPr txBox="1">
            <a:spLocks/>
          </p:cNvSpPr>
          <p:nvPr userDrawn="1"/>
        </p:nvSpPr>
        <p:spPr>
          <a:xfrm>
            <a:off x="3124200" y="6525345"/>
            <a:ext cx="2895600" cy="332656"/>
          </a:xfrm>
          <a:prstGeom prst="rect">
            <a:avLst/>
          </a:prstGeom>
        </p:spPr>
        <p:txBody>
          <a:bodyPr vert="horz" lIns="91440" tIns="45720" rIns="91440" bIns="45720" rtlCol="0" anchor="ctr"/>
          <a:lstStyle>
            <a:lvl1pPr>
              <a:defRPr>
                <a:solidFill>
                  <a:schemeClr val="bg1"/>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smtClean="0">
                <a:ln>
                  <a:noFill/>
                </a:ln>
                <a:solidFill>
                  <a:schemeClr val="bg1"/>
                </a:solidFill>
                <a:effectLst/>
                <a:uLnTx/>
                <a:uFillTx/>
                <a:latin typeface="+mn-lt"/>
                <a:ea typeface="+mn-ea"/>
                <a:cs typeface="+mn-cs"/>
              </a:rPr>
              <a:t>http://archaeologydataservice.ac.uk</a:t>
            </a:r>
            <a:endParaRPr kumimoji="0" lang="en-GB" sz="1200" b="0" i="0" u="none" strike="noStrike" kern="1200" cap="none" spc="0" normalizeH="0" baseline="0" noProof="0" dirty="0" smtClean="0">
              <a:ln>
                <a:noFill/>
              </a:ln>
              <a:solidFill>
                <a:schemeClr val="bg1"/>
              </a:solidFill>
              <a:effectLst/>
              <a:uLnTx/>
              <a:uFillTx/>
              <a:latin typeface="+mn-lt"/>
              <a:ea typeface="+mn-ea"/>
              <a:cs typeface="+mn-cs"/>
            </a:endParaRPr>
          </a:p>
        </p:txBody>
      </p:sp>
      <p:sp>
        <p:nvSpPr>
          <p:cNvPr id="11" name="Slide Number Placeholder 5"/>
          <p:cNvSpPr txBox="1">
            <a:spLocks/>
          </p:cNvSpPr>
          <p:nvPr userDrawn="1"/>
        </p:nvSpPr>
        <p:spPr>
          <a:xfrm>
            <a:off x="6553200" y="6525345"/>
            <a:ext cx="2483296" cy="332656"/>
          </a:xfrm>
          <a:prstGeom prst="rect">
            <a:avLst/>
          </a:prstGeom>
        </p:spPr>
        <p:txBody>
          <a:bodyPr vert="horz" lIns="91440" tIns="45720" rIns="91440" bIns="45720" rtlCol="0" anchor="ctr"/>
          <a:lstStyle>
            <a:lvl1pPr>
              <a:defRPr>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8093C14-5739-486C-939D-A24E5679AEC3}" type="slidenum">
              <a:rPr kumimoji="0" lang="en-GB" sz="1200" b="0" i="0" u="none" strike="noStrike" kern="1200" cap="none" spc="0" normalizeH="0" baseline="0" noProof="0" smtClean="0">
                <a:ln>
                  <a:noFill/>
                </a:ln>
                <a:solidFill>
                  <a:schemeClr val="bg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dirty="0" smtClean="0">
              <a:ln>
                <a:noFill/>
              </a:ln>
              <a:solidFill>
                <a:schemeClr val="bg1"/>
              </a:solidFill>
              <a:effectLst/>
              <a:uLnTx/>
              <a:uFillTx/>
              <a:latin typeface="+mn-lt"/>
              <a:ea typeface="+mn-ea"/>
              <a:cs typeface="+mn-cs"/>
            </a:endParaRPr>
          </a:p>
        </p:txBody>
      </p:sp>
      <p:sp>
        <p:nvSpPr>
          <p:cNvPr id="12" name="Rectangle 11"/>
          <p:cNvSpPr/>
          <p:nvPr userDrawn="1"/>
        </p:nvSpPr>
        <p:spPr>
          <a:xfrm>
            <a:off x="0" y="6309321"/>
            <a:ext cx="9144000" cy="72008"/>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p:cNvSpPr/>
          <p:nvPr userDrawn="1"/>
        </p:nvSpPr>
        <p:spPr>
          <a:xfrm>
            <a:off x="0" y="6237313"/>
            <a:ext cx="9144000" cy="72008"/>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p:cNvSpPr/>
          <p:nvPr userDrawn="1"/>
        </p:nvSpPr>
        <p:spPr>
          <a:xfrm>
            <a:off x="0" y="0"/>
            <a:ext cx="9144000" cy="141277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7" name="Picture 16" descr="ADS_logo_white.png"/>
          <p:cNvPicPr>
            <a:picLocks noChangeAspect="1"/>
          </p:cNvPicPr>
          <p:nvPr userDrawn="1"/>
        </p:nvPicPr>
        <p:blipFill>
          <a:blip r:embed="rId2" cstate="print"/>
          <a:stretch>
            <a:fillRect/>
          </a:stretch>
        </p:blipFill>
        <p:spPr>
          <a:xfrm>
            <a:off x="107504" y="116633"/>
            <a:ext cx="1224136" cy="408045"/>
          </a:xfrm>
          <a:prstGeom prst="rect">
            <a:avLst/>
          </a:prstGeom>
        </p:spPr>
      </p:pic>
      <p:sp>
        <p:nvSpPr>
          <p:cNvPr id="2" name="Title 1"/>
          <p:cNvSpPr>
            <a:spLocks noGrp="1"/>
          </p:cNvSpPr>
          <p:nvPr>
            <p:ph type="title"/>
          </p:nvPr>
        </p:nvSpPr>
        <p:spPr/>
        <p:txBody>
          <a:bodyPr anchor="b">
            <a:normAutofit/>
          </a:bodyPr>
          <a:lstStyle>
            <a:lvl1pPr algn="r">
              <a:defRPr sz="4000">
                <a:solidFill>
                  <a:schemeClr val="bg1"/>
                </a:solidFill>
              </a:defRPr>
            </a:lvl1pPr>
          </a:lstStyle>
          <a:p>
            <a:r>
              <a:rPr lang="en-US" dirty="0" smtClean="0"/>
              <a:t>Click to edit Master title style</a:t>
            </a:r>
            <a:endParaRPr lang="en-GB"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9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115616" y="1556793"/>
            <a:ext cx="7571184" cy="4569371"/>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10"/>
          </p:nvPr>
        </p:nvSpPr>
        <p:spPr>
          <a:xfrm>
            <a:off x="3590528" y="6448252"/>
            <a:ext cx="2133600" cy="365125"/>
          </a:xfrm>
        </p:spPr>
        <p:txBody>
          <a:bodyPr/>
          <a:lstStyle>
            <a:lvl1pPr algn="r">
              <a:defRPr/>
            </a:lvl1pPr>
          </a:lstStyle>
          <a:p>
            <a:fld id="{3CB3272B-A173-437F-8B1E-D7D9A0B93C0B}" type="datetime1">
              <a:rPr lang="en-GB" smtClean="0"/>
              <a:pPr/>
              <a:t>01/09/2016</a:t>
            </a:fld>
            <a:endParaRPr lang="en-GB" dirty="0"/>
          </a:p>
        </p:txBody>
      </p:sp>
      <p:sp>
        <p:nvSpPr>
          <p:cNvPr id="5" name="Footer Placeholder 4"/>
          <p:cNvSpPr>
            <a:spLocks noGrp="1"/>
          </p:cNvSpPr>
          <p:nvPr>
            <p:ph type="ftr" sz="quarter" idx="11"/>
          </p:nvPr>
        </p:nvSpPr>
        <p:spPr>
          <a:xfrm>
            <a:off x="5750768" y="6448252"/>
            <a:ext cx="2607568" cy="365125"/>
          </a:xfrm>
        </p:spPr>
        <p:txBody>
          <a:bodyPr/>
          <a:lstStyle/>
          <a:p>
            <a:r>
              <a:rPr lang="en-GB" dirty="0" smtClean="0"/>
              <a:t>http://archaeologydataservice.ac.uk</a:t>
            </a:r>
            <a:endParaRPr lang="en-GB" dirty="0"/>
          </a:p>
        </p:txBody>
      </p:sp>
      <p:sp>
        <p:nvSpPr>
          <p:cNvPr id="6" name="Slide Number Placeholder 5"/>
          <p:cNvSpPr>
            <a:spLocks noGrp="1"/>
          </p:cNvSpPr>
          <p:nvPr>
            <p:ph type="sldNum" sz="quarter" idx="12"/>
          </p:nvPr>
        </p:nvSpPr>
        <p:spPr>
          <a:xfrm>
            <a:off x="8415064" y="6448252"/>
            <a:ext cx="621432" cy="365125"/>
          </a:xfrm>
        </p:spPr>
        <p:txBody>
          <a:bodyPr/>
          <a:lstStyle/>
          <a:p>
            <a:fld id="{D8093C14-5739-486C-939D-A24E5679AEC3}" type="slidenum">
              <a:rPr lang="en-GB" smtClean="0"/>
              <a:pPr/>
              <a:t>‹#›</a:t>
            </a:fld>
            <a:endParaRPr lang="en-GB" dirty="0"/>
          </a:p>
        </p:txBody>
      </p:sp>
      <p:sp>
        <p:nvSpPr>
          <p:cNvPr id="7" name="Rectangle 6"/>
          <p:cNvSpPr/>
          <p:nvPr userDrawn="1"/>
        </p:nvSpPr>
        <p:spPr>
          <a:xfrm>
            <a:off x="0" y="0"/>
            <a:ext cx="467544"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GB"/>
          </a:p>
        </p:txBody>
      </p:sp>
      <p:sp>
        <p:nvSpPr>
          <p:cNvPr id="8" name="Rectangle 7"/>
          <p:cNvSpPr/>
          <p:nvPr userDrawn="1"/>
        </p:nvSpPr>
        <p:spPr>
          <a:xfrm>
            <a:off x="467544" y="0"/>
            <a:ext cx="72008" cy="6858000"/>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539552" y="0"/>
            <a:ext cx="72008" cy="6858000"/>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p:cNvSpPr/>
          <p:nvPr userDrawn="1"/>
        </p:nvSpPr>
        <p:spPr>
          <a:xfrm>
            <a:off x="611562" y="0"/>
            <a:ext cx="45719" cy="68580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7" name="Picture 16" descr="ADS_logo_white.png"/>
          <p:cNvPicPr>
            <a:picLocks noChangeAspect="1"/>
          </p:cNvPicPr>
          <p:nvPr userDrawn="1"/>
        </p:nvPicPr>
        <p:blipFill>
          <a:blip r:embed="rId2" cstate="print"/>
          <a:stretch>
            <a:fillRect/>
          </a:stretch>
        </p:blipFill>
        <p:spPr>
          <a:xfrm>
            <a:off x="-252536" y="428668"/>
            <a:ext cx="1008112" cy="336037"/>
          </a:xfrm>
          <a:prstGeom prst="rect">
            <a:avLst/>
          </a:prstGeom>
          <a:scene3d>
            <a:camera prst="orthographicFront">
              <a:rot lat="0" lon="0" rev="5400000"/>
            </a:camera>
            <a:lightRig rig="threePt" dir="t"/>
          </a:scene3d>
        </p:spPr>
      </p:pic>
      <p:sp>
        <p:nvSpPr>
          <p:cNvPr id="2" name="Title 1"/>
          <p:cNvSpPr>
            <a:spLocks noGrp="1"/>
          </p:cNvSpPr>
          <p:nvPr>
            <p:ph type="title"/>
          </p:nvPr>
        </p:nvSpPr>
        <p:spPr>
          <a:xfrm>
            <a:off x="1115616" y="274638"/>
            <a:ext cx="7571184" cy="1143000"/>
          </a:xfrm>
        </p:spPr>
        <p:txBody>
          <a:bodyPr anchor="b">
            <a:normAutofit/>
          </a:bodyPr>
          <a:lstStyle>
            <a:lvl1pPr algn="r">
              <a:defRPr sz="4000">
                <a:solidFill>
                  <a:schemeClr val="tx1"/>
                </a:solidFill>
              </a:defRPr>
            </a:lvl1pPr>
          </a:lstStyle>
          <a:p>
            <a:r>
              <a:rPr lang="en-US" dirty="0" smtClean="0"/>
              <a:t>Click to edit Master title style</a:t>
            </a:r>
            <a:endParaRPr lang="en-GB"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4_Title Slide">
    <p:spTree>
      <p:nvGrpSpPr>
        <p:cNvPr id="1" name=""/>
        <p:cNvGrpSpPr/>
        <p:nvPr/>
      </p:nvGrpSpPr>
      <p:grpSpPr>
        <a:xfrm>
          <a:off x="0" y="0"/>
          <a:ext cx="0" cy="0"/>
          <a:chOff x="0" y="0"/>
          <a:chExt cx="0" cy="0"/>
        </a:xfrm>
      </p:grpSpPr>
      <p:sp>
        <p:nvSpPr>
          <p:cNvPr id="9" name="Rectangle 8"/>
          <p:cNvSpPr/>
          <p:nvPr userDrawn="1"/>
        </p:nvSpPr>
        <p:spPr>
          <a:xfrm>
            <a:off x="0" y="3212976"/>
            <a:ext cx="9144000" cy="165618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ctrTitle"/>
          </p:nvPr>
        </p:nvSpPr>
        <p:spPr>
          <a:xfrm>
            <a:off x="3779912" y="404664"/>
            <a:ext cx="5184576" cy="2592288"/>
          </a:xfrm>
          <a:noFill/>
        </p:spPr>
        <p:txBody>
          <a:bodyPr anchor="b"/>
          <a:lstStyle>
            <a:lvl1pPr algn="r">
              <a:defRPr/>
            </a:lvl1pPr>
          </a:lstStyle>
          <a:p>
            <a:r>
              <a:rPr lang="en-US" dirty="0" smtClean="0"/>
              <a:t>Click to edit Master title style</a:t>
            </a:r>
            <a:endParaRPr lang="en-GB" dirty="0"/>
          </a:p>
        </p:txBody>
      </p:sp>
      <p:sp>
        <p:nvSpPr>
          <p:cNvPr id="3" name="Subtitle 2"/>
          <p:cNvSpPr>
            <a:spLocks noGrp="1"/>
          </p:cNvSpPr>
          <p:nvPr>
            <p:ph type="subTitle" idx="1"/>
          </p:nvPr>
        </p:nvSpPr>
        <p:spPr>
          <a:xfrm>
            <a:off x="3923928" y="3284985"/>
            <a:ext cx="5000600" cy="1584176"/>
          </a:xfrm>
        </p:spPr>
        <p:txBody>
          <a:bodyPr/>
          <a:lstStyle>
            <a:lvl1pPr marL="0" indent="0" algn="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GB" dirty="0"/>
          </a:p>
        </p:txBody>
      </p:sp>
      <p:pic>
        <p:nvPicPr>
          <p:cNvPr id="8" name="Picture 7" descr="ADS_logo_white.png"/>
          <p:cNvPicPr>
            <a:picLocks noChangeAspect="1"/>
          </p:cNvPicPr>
          <p:nvPr userDrawn="1"/>
        </p:nvPicPr>
        <p:blipFill>
          <a:blip r:embed="rId2" cstate="print"/>
          <a:stretch>
            <a:fillRect/>
          </a:stretch>
        </p:blipFill>
        <p:spPr>
          <a:xfrm>
            <a:off x="179513" y="3429000"/>
            <a:ext cx="2209428" cy="736476"/>
          </a:xfrm>
          <a:prstGeom prst="rect">
            <a:avLst/>
          </a:prstGeom>
        </p:spPr>
      </p:pic>
      <p:sp>
        <p:nvSpPr>
          <p:cNvPr id="11" name="TextBox 10"/>
          <p:cNvSpPr txBox="1"/>
          <p:nvPr userDrawn="1"/>
        </p:nvSpPr>
        <p:spPr>
          <a:xfrm>
            <a:off x="4211960" y="5013176"/>
            <a:ext cx="4752528" cy="369332"/>
          </a:xfrm>
          <a:prstGeom prst="rect">
            <a:avLst/>
          </a:prstGeom>
          <a:noFill/>
        </p:spPr>
        <p:txBody>
          <a:bodyPr wrap="square" rtlCol="0">
            <a:spAutoFit/>
          </a:bodyPr>
          <a:lstStyle/>
          <a:p>
            <a:pPr algn="r"/>
            <a:r>
              <a:rPr lang="en-GB" dirty="0" smtClean="0"/>
              <a:t>Your Name</a:t>
            </a:r>
            <a:endParaRPr lang="en-GB" dirty="0"/>
          </a:p>
        </p:txBody>
      </p:sp>
      <p:sp>
        <p:nvSpPr>
          <p:cNvPr id="17" name="Date Placeholder 3"/>
          <p:cNvSpPr>
            <a:spLocks noGrp="1"/>
          </p:cNvSpPr>
          <p:nvPr>
            <p:ph type="dt" sz="half" idx="10"/>
          </p:nvPr>
        </p:nvSpPr>
        <p:spPr>
          <a:xfrm>
            <a:off x="457200" y="6356351"/>
            <a:ext cx="2133600" cy="365125"/>
          </a:xfrm>
        </p:spPr>
        <p:txBody>
          <a:bodyPr/>
          <a:lstStyle/>
          <a:p>
            <a:fld id="{3CB3272B-A173-437F-8B1E-D7D9A0B93C0B}" type="datetime1">
              <a:rPr lang="en-GB" smtClean="0"/>
              <a:pPr/>
              <a:t>01/09/2016</a:t>
            </a:fld>
            <a:endParaRPr lang="en-GB"/>
          </a:p>
        </p:txBody>
      </p:sp>
      <p:sp>
        <p:nvSpPr>
          <p:cNvPr id="18" name="Footer Placeholder 4"/>
          <p:cNvSpPr>
            <a:spLocks noGrp="1"/>
          </p:cNvSpPr>
          <p:nvPr>
            <p:ph type="ftr" sz="quarter" idx="11"/>
          </p:nvPr>
        </p:nvSpPr>
        <p:spPr>
          <a:xfrm>
            <a:off x="3124200" y="6356351"/>
            <a:ext cx="2895600" cy="365125"/>
          </a:xfrm>
        </p:spPr>
        <p:txBody>
          <a:bodyPr/>
          <a:lstStyle/>
          <a:p>
            <a:r>
              <a:rPr lang="en-GB" smtClean="0"/>
              <a:t>http://archaeologydataservice.ac.uk</a:t>
            </a:r>
            <a:endParaRPr lang="en-GB"/>
          </a:p>
        </p:txBody>
      </p:sp>
      <p:sp>
        <p:nvSpPr>
          <p:cNvPr id="19" name="Slide Number Placeholder 5"/>
          <p:cNvSpPr>
            <a:spLocks noGrp="1"/>
          </p:cNvSpPr>
          <p:nvPr>
            <p:ph type="sldNum" sz="quarter" idx="12"/>
          </p:nvPr>
        </p:nvSpPr>
        <p:spPr>
          <a:xfrm>
            <a:off x="6553200" y="6356351"/>
            <a:ext cx="2133600" cy="365125"/>
          </a:xfrm>
        </p:spPr>
        <p:txBody>
          <a:bodyPr/>
          <a:lstStyle/>
          <a:p>
            <a:fld id="{D8093C14-5739-486C-939D-A24E5679AEC3}" type="slidenum">
              <a:rPr lang="en-GB" smtClean="0"/>
              <a:pPr/>
              <a:t>‹#›</a:t>
            </a:fld>
            <a:endParaRPr lang="en-GB"/>
          </a:p>
        </p:txBody>
      </p:sp>
      <p:sp>
        <p:nvSpPr>
          <p:cNvPr id="20" name="Rectangle 19"/>
          <p:cNvSpPr/>
          <p:nvPr userDrawn="1"/>
        </p:nvSpPr>
        <p:spPr>
          <a:xfrm>
            <a:off x="0" y="6525345"/>
            <a:ext cx="9144000" cy="33265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GB"/>
          </a:p>
        </p:txBody>
      </p:sp>
      <p:sp>
        <p:nvSpPr>
          <p:cNvPr id="21" name="Rectangle 20"/>
          <p:cNvSpPr/>
          <p:nvPr userDrawn="1"/>
        </p:nvSpPr>
        <p:spPr>
          <a:xfrm>
            <a:off x="0" y="6381328"/>
            <a:ext cx="9144000" cy="18864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Date Placeholder 3"/>
          <p:cNvSpPr txBox="1">
            <a:spLocks/>
          </p:cNvSpPr>
          <p:nvPr userDrawn="1"/>
        </p:nvSpPr>
        <p:spPr>
          <a:xfrm>
            <a:off x="0" y="6525344"/>
            <a:ext cx="2590800" cy="332657"/>
          </a:xfrm>
          <a:prstGeom prst="rect">
            <a:avLst/>
          </a:prstGeom>
        </p:spPr>
        <p:txBody>
          <a:bodyPr vert="horz" lIns="91440" tIns="45720" rIns="91440" bIns="45720" rtlCol="0" anchor="ctr"/>
          <a:lstStyle>
            <a:lvl1pPr>
              <a:defRPr>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A8E7E070-B9B9-42EE-82B0-B43E19E54222}" type="datetime1">
              <a:rPr kumimoji="0" lang="en-GB" sz="1200" b="0" i="0" u="none" strike="noStrike" kern="1200" cap="none" spc="0" normalizeH="0" baseline="0" noProof="0" smtClean="0">
                <a:ln>
                  <a:noFill/>
                </a:ln>
                <a:solidFill>
                  <a:schemeClr val="bg1"/>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01/09/2016</a:t>
            </a:fld>
            <a:endParaRPr kumimoji="0" lang="en-GB" sz="1200" b="0" i="0" u="none" strike="noStrike" kern="1200" cap="none" spc="0" normalizeH="0" baseline="0" noProof="0" dirty="0" smtClean="0">
              <a:ln>
                <a:noFill/>
              </a:ln>
              <a:solidFill>
                <a:schemeClr val="bg1"/>
              </a:solidFill>
              <a:effectLst/>
              <a:uLnTx/>
              <a:uFillTx/>
              <a:latin typeface="+mn-lt"/>
              <a:ea typeface="+mn-ea"/>
              <a:cs typeface="+mn-cs"/>
            </a:endParaRPr>
          </a:p>
        </p:txBody>
      </p:sp>
      <p:sp>
        <p:nvSpPr>
          <p:cNvPr id="23" name="Footer Placeholder 4"/>
          <p:cNvSpPr txBox="1">
            <a:spLocks/>
          </p:cNvSpPr>
          <p:nvPr userDrawn="1"/>
        </p:nvSpPr>
        <p:spPr>
          <a:xfrm>
            <a:off x="3124200" y="6525345"/>
            <a:ext cx="2895600" cy="332656"/>
          </a:xfrm>
          <a:prstGeom prst="rect">
            <a:avLst/>
          </a:prstGeom>
        </p:spPr>
        <p:txBody>
          <a:bodyPr vert="horz" lIns="91440" tIns="45720" rIns="91440" bIns="45720" rtlCol="0" anchor="ctr"/>
          <a:lstStyle>
            <a:lvl1pPr>
              <a:defRPr>
                <a:solidFill>
                  <a:schemeClr val="bg1"/>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smtClean="0">
                <a:ln>
                  <a:noFill/>
                </a:ln>
                <a:solidFill>
                  <a:schemeClr val="bg1"/>
                </a:solidFill>
                <a:effectLst/>
                <a:uLnTx/>
                <a:uFillTx/>
                <a:latin typeface="+mn-lt"/>
                <a:ea typeface="+mn-ea"/>
                <a:cs typeface="+mn-cs"/>
              </a:rPr>
              <a:t>http://archaeologydataservice.ac.uk</a:t>
            </a:r>
            <a:endParaRPr kumimoji="0" lang="en-GB" sz="1200" b="0" i="0" u="none" strike="noStrike" kern="1200" cap="none" spc="0" normalizeH="0" baseline="0" noProof="0" dirty="0" smtClean="0">
              <a:ln>
                <a:noFill/>
              </a:ln>
              <a:solidFill>
                <a:schemeClr val="bg1"/>
              </a:solidFill>
              <a:effectLst/>
              <a:uLnTx/>
              <a:uFillTx/>
              <a:latin typeface="+mn-lt"/>
              <a:ea typeface="+mn-ea"/>
              <a:cs typeface="+mn-cs"/>
            </a:endParaRPr>
          </a:p>
        </p:txBody>
      </p:sp>
      <p:sp>
        <p:nvSpPr>
          <p:cNvPr id="24" name="Slide Number Placeholder 5"/>
          <p:cNvSpPr txBox="1">
            <a:spLocks/>
          </p:cNvSpPr>
          <p:nvPr userDrawn="1"/>
        </p:nvSpPr>
        <p:spPr>
          <a:xfrm>
            <a:off x="6553200" y="6525345"/>
            <a:ext cx="2483296" cy="332656"/>
          </a:xfrm>
          <a:prstGeom prst="rect">
            <a:avLst/>
          </a:prstGeom>
        </p:spPr>
        <p:txBody>
          <a:bodyPr vert="horz" lIns="91440" tIns="45720" rIns="91440" bIns="45720" rtlCol="0" anchor="ctr"/>
          <a:lstStyle>
            <a:lvl1pPr>
              <a:defRPr>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8093C14-5739-486C-939D-A24E5679AEC3}" type="slidenum">
              <a:rPr kumimoji="0" lang="en-GB" sz="1200" b="0" i="0" u="none" strike="noStrike" kern="1200" cap="none" spc="0" normalizeH="0" baseline="0" noProof="0" smtClean="0">
                <a:ln>
                  <a:noFill/>
                </a:ln>
                <a:solidFill>
                  <a:schemeClr val="bg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dirty="0" smtClean="0">
              <a:ln>
                <a:noFill/>
              </a:ln>
              <a:solidFill>
                <a:schemeClr val="bg1"/>
              </a:solidFill>
              <a:effectLst/>
              <a:uLnTx/>
              <a:uFillTx/>
              <a:latin typeface="+mn-lt"/>
              <a:ea typeface="+mn-ea"/>
              <a:cs typeface="+mn-cs"/>
            </a:endParaRPr>
          </a:p>
        </p:txBody>
      </p:sp>
      <p:sp>
        <p:nvSpPr>
          <p:cNvPr id="25" name="Rectangle 24"/>
          <p:cNvSpPr/>
          <p:nvPr userDrawn="1"/>
        </p:nvSpPr>
        <p:spPr>
          <a:xfrm>
            <a:off x="0" y="6309321"/>
            <a:ext cx="9144000" cy="72008"/>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p:cNvSpPr/>
          <p:nvPr userDrawn="1"/>
        </p:nvSpPr>
        <p:spPr>
          <a:xfrm>
            <a:off x="0" y="6237313"/>
            <a:ext cx="9144000" cy="72008"/>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10"/>
          </p:nvPr>
        </p:nvSpPr>
        <p:spPr/>
        <p:txBody>
          <a:bodyPr/>
          <a:lstStyle/>
          <a:p>
            <a:fld id="{3CB3272B-A173-437F-8B1E-D7D9A0B93C0B}" type="datetime1">
              <a:rPr lang="en-GB" smtClean="0"/>
              <a:pPr/>
              <a:t>01/09/2016</a:t>
            </a:fld>
            <a:endParaRPr lang="en-GB"/>
          </a:p>
        </p:txBody>
      </p:sp>
      <p:sp>
        <p:nvSpPr>
          <p:cNvPr id="5" name="Footer Placeholder 4"/>
          <p:cNvSpPr>
            <a:spLocks noGrp="1"/>
          </p:cNvSpPr>
          <p:nvPr>
            <p:ph type="ftr" sz="quarter" idx="11"/>
          </p:nvPr>
        </p:nvSpPr>
        <p:spPr/>
        <p:txBody>
          <a:bodyPr/>
          <a:lstStyle/>
          <a:p>
            <a:r>
              <a:rPr lang="en-GB" smtClean="0"/>
              <a:t>http://archaeologydataservice.ac.uk</a:t>
            </a:r>
            <a:endParaRPr lang="en-GB"/>
          </a:p>
        </p:txBody>
      </p:sp>
      <p:sp>
        <p:nvSpPr>
          <p:cNvPr id="6" name="Slide Number Placeholder 5"/>
          <p:cNvSpPr>
            <a:spLocks noGrp="1"/>
          </p:cNvSpPr>
          <p:nvPr>
            <p:ph type="sldNum" sz="quarter" idx="12"/>
          </p:nvPr>
        </p:nvSpPr>
        <p:spPr/>
        <p:txBody>
          <a:bodyPr/>
          <a:lstStyle/>
          <a:p>
            <a:fld id="{D8093C14-5739-486C-939D-A24E5679AEC3}" type="slidenum">
              <a:rPr lang="en-GB" smtClean="0"/>
              <a:pPr/>
              <a:t>‹#›</a:t>
            </a:fld>
            <a:endParaRPr lang="en-GB"/>
          </a:p>
        </p:txBody>
      </p:sp>
      <p:sp>
        <p:nvSpPr>
          <p:cNvPr id="7" name="Rectangle 6"/>
          <p:cNvSpPr/>
          <p:nvPr userDrawn="1"/>
        </p:nvSpPr>
        <p:spPr>
          <a:xfrm>
            <a:off x="0" y="6525345"/>
            <a:ext cx="9144000" cy="33265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GB"/>
          </a:p>
        </p:txBody>
      </p:sp>
      <p:sp>
        <p:nvSpPr>
          <p:cNvPr id="8" name="Rectangle 7"/>
          <p:cNvSpPr/>
          <p:nvPr userDrawn="1"/>
        </p:nvSpPr>
        <p:spPr>
          <a:xfrm>
            <a:off x="0" y="6381328"/>
            <a:ext cx="9144000" cy="18864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Footer Placeholder 4"/>
          <p:cNvSpPr txBox="1">
            <a:spLocks/>
          </p:cNvSpPr>
          <p:nvPr userDrawn="1"/>
        </p:nvSpPr>
        <p:spPr>
          <a:xfrm>
            <a:off x="3124200" y="6525345"/>
            <a:ext cx="2895600" cy="332656"/>
          </a:xfrm>
          <a:prstGeom prst="rect">
            <a:avLst/>
          </a:prstGeom>
        </p:spPr>
        <p:txBody>
          <a:bodyPr vert="horz" lIns="91440" tIns="45720" rIns="91440" bIns="45720" rtlCol="0" anchor="ctr"/>
          <a:lstStyle>
            <a:lvl1pPr>
              <a:defRPr>
                <a:solidFill>
                  <a:schemeClr val="bg1"/>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smtClean="0">
                <a:ln>
                  <a:noFill/>
                </a:ln>
                <a:solidFill>
                  <a:schemeClr val="bg1"/>
                </a:solidFill>
                <a:effectLst/>
                <a:uLnTx/>
                <a:uFillTx/>
                <a:latin typeface="+mn-lt"/>
                <a:ea typeface="+mn-ea"/>
                <a:cs typeface="+mn-cs"/>
              </a:rPr>
              <a:t>http://archaeologydataservice.ac.uk</a:t>
            </a:r>
            <a:endParaRPr kumimoji="0" lang="en-GB" sz="1200" b="0" i="0" u="none" strike="noStrike" kern="1200" cap="none" spc="0" normalizeH="0" baseline="0" noProof="0" dirty="0" smtClean="0">
              <a:ln>
                <a:noFill/>
              </a:ln>
              <a:solidFill>
                <a:schemeClr val="bg1"/>
              </a:solidFill>
              <a:effectLst/>
              <a:uLnTx/>
              <a:uFillTx/>
              <a:latin typeface="+mn-lt"/>
              <a:ea typeface="+mn-ea"/>
              <a:cs typeface="+mn-cs"/>
            </a:endParaRPr>
          </a:p>
        </p:txBody>
      </p:sp>
      <p:sp>
        <p:nvSpPr>
          <p:cNvPr id="12" name="Rectangle 11"/>
          <p:cNvSpPr/>
          <p:nvPr userDrawn="1"/>
        </p:nvSpPr>
        <p:spPr>
          <a:xfrm>
            <a:off x="0" y="6309321"/>
            <a:ext cx="9144000" cy="72008"/>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p:cNvSpPr/>
          <p:nvPr userDrawn="1"/>
        </p:nvSpPr>
        <p:spPr>
          <a:xfrm>
            <a:off x="0" y="6237313"/>
            <a:ext cx="9144000" cy="72008"/>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p:cNvSpPr/>
          <p:nvPr userDrawn="1"/>
        </p:nvSpPr>
        <p:spPr>
          <a:xfrm>
            <a:off x="0" y="0"/>
            <a:ext cx="9144000" cy="141277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7" name="Picture 16" descr="ADS_logo_white.png"/>
          <p:cNvPicPr>
            <a:picLocks noChangeAspect="1"/>
          </p:cNvPicPr>
          <p:nvPr userDrawn="1"/>
        </p:nvPicPr>
        <p:blipFill>
          <a:blip r:embed="rId2" cstate="print"/>
          <a:stretch>
            <a:fillRect/>
          </a:stretch>
        </p:blipFill>
        <p:spPr>
          <a:xfrm>
            <a:off x="107504" y="116633"/>
            <a:ext cx="1224136" cy="408045"/>
          </a:xfrm>
          <a:prstGeom prst="rect">
            <a:avLst/>
          </a:prstGeom>
        </p:spPr>
      </p:pic>
      <p:sp>
        <p:nvSpPr>
          <p:cNvPr id="2" name="Title 1"/>
          <p:cNvSpPr>
            <a:spLocks noGrp="1"/>
          </p:cNvSpPr>
          <p:nvPr>
            <p:ph type="title"/>
          </p:nvPr>
        </p:nvSpPr>
        <p:spPr/>
        <p:txBody>
          <a:bodyPr anchor="b">
            <a:normAutofit/>
          </a:bodyPr>
          <a:lstStyle>
            <a:lvl1pPr algn="r">
              <a:defRPr sz="4000">
                <a:solidFill>
                  <a:schemeClr val="bg1"/>
                </a:solidFill>
              </a:defRPr>
            </a:lvl1pPr>
          </a:lstStyle>
          <a:p>
            <a:r>
              <a:rPr lang="en-US" dirty="0" smtClean="0"/>
              <a:t>Click to edit Master title style</a:t>
            </a:r>
            <a:endParaRPr lang="en-GB"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10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115616" y="1556793"/>
            <a:ext cx="7571184" cy="4569371"/>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10"/>
          </p:nvPr>
        </p:nvSpPr>
        <p:spPr>
          <a:xfrm>
            <a:off x="3590528" y="6448252"/>
            <a:ext cx="2133600" cy="365125"/>
          </a:xfrm>
        </p:spPr>
        <p:txBody>
          <a:bodyPr/>
          <a:lstStyle>
            <a:lvl1pPr algn="r">
              <a:defRPr/>
            </a:lvl1pPr>
          </a:lstStyle>
          <a:p>
            <a:fld id="{3CB3272B-A173-437F-8B1E-D7D9A0B93C0B}" type="datetime1">
              <a:rPr lang="en-GB" smtClean="0"/>
              <a:pPr/>
              <a:t>01/09/2016</a:t>
            </a:fld>
            <a:endParaRPr lang="en-GB" dirty="0"/>
          </a:p>
        </p:txBody>
      </p:sp>
      <p:sp>
        <p:nvSpPr>
          <p:cNvPr id="5" name="Footer Placeholder 4"/>
          <p:cNvSpPr>
            <a:spLocks noGrp="1"/>
          </p:cNvSpPr>
          <p:nvPr>
            <p:ph type="ftr" sz="quarter" idx="11"/>
          </p:nvPr>
        </p:nvSpPr>
        <p:spPr>
          <a:xfrm>
            <a:off x="5750768" y="6448252"/>
            <a:ext cx="2607568" cy="365125"/>
          </a:xfrm>
        </p:spPr>
        <p:txBody>
          <a:bodyPr/>
          <a:lstStyle/>
          <a:p>
            <a:r>
              <a:rPr lang="en-GB" dirty="0" smtClean="0"/>
              <a:t>http://archaeologydataservice.ac.uk</a:t>
            </a:r>
            <a:endParaRPr lang="en-GB" dirty="0"/>
          </a:p>
        </p:txBody>
      </p:sp>
      <p:sp>
        <p:nvSpPr>
          <p:cNvPr id="6" name="Slide Number Placeholder 5"/>
          <p:cNvSpPr>
            <a:spLocks noGrp="1"/>
          </p:cNvSpPr>
          <p:nvPr>
            <p:ph type="sldNum" sz="quarter" idx="12"/>
          </p:nvPr>
        </p:nvSpPr>
        <p:spPr>
          <a:xfrm>
            <a:off x="8415064" y="6448252"/>
            <a:ext cx="621432" cy="365125"/>
          </a:xfrm>
        </p:spPr>
        <p:txBody>
          <a:bodyPr/>
          <a:lstStyle/>
          <a:p>
            <a:fld id="{D8093C14-5739-486C-939D-A24E5679AEC3}" type="slidenum">
              <a:rPr lang="en-GB" smtClean="0"/>
              <a:pPr/>
              <a:t>‹#›</a:t>
            </a:fld>
            <a:endParaRPr lang="en-GB" dirty="0"/>
          </a:p>
        </p:txBody>
      </p:sp>
      <p:sp>
        <p:nvSpPr>
          <p:cNvPr id="7" name="Rectangle 6"/>
          <p:cNvSpPr/>
          <p:nvPr userDrawn="1"/>
        </p:nvSpPr>
        <p:spPr>
          <a:xfrm>
            <a:off x="0" y="0"/>
            <a:ext cx="467544" cy="6858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GB"/>
          </a:p>
        </p:txBody>
      </p:sp>
      <p:sp>
        <p:nvSpPr>
          <p:cNvPr id="8" name="Rectangle 7"/>
          <p:cNvSpPr/>
          <p:nvPr userDrawn="1"/>
        </p:nvSpPr>
        <p:spPr>
          <a:xfrm>
            <a:off x="467544" y="0"/>
            <a:ext cx="72008"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539552" y="0"/>
            <a:ext cx="72008" cy="68580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p:cNvSpPr/>
          <p:nvPr userDrawn="1"/>
        </p:nvSpPr>
        <p:spPr>
          <a:xfrm>
            <a:off x="611562" y="0"/>
            <a:ext cx="45719" cy="685800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7" name="Picture 16" descr="ADS_logo_white.png"/>
          <p:cNvPicPr>
            <a:picLocks noChangeAspect="1"/>
          </p:cNvPicPr>
          <p:nvPr userDrawn="1"/>
        </p:nvPicPr>
        <p:blipFill>
          <a:blip r:embed="rId2" cstate="print"/>
          <a:stretch>
            <a:fillRect/>
          </a:stretch>
        </p:blipFill>
        <p:spPr>
          <a:xfrm>
            <a:off x="-252536" y="428668"/>
            <a:ext cx="1008112" cy="336037"/>
          </a:xfrm>
          <a:prstGeom prst="rect">
            <a:avLst/>
          </a:prstGeom>
          <a:scene3d>
            <a:camera prst="orthographicFront">
              <a:rot lat="0" lon="0" rev="5400000"/>
            </a:camera>
            <a:lightRig rig="threePt" dir="t"/>
          </a:scene3d>
        </p:spPr>
      </p:pic>
      <p:sp>
        <p:nvSpPr>
          <p:cNvPr id="2" name="Title 1"/>
          <p:cNvSpPr>
            <a:spLocks noGrp="1"/>
          </p:cNvSpPr>
          <p:nvPr>
            <p:ph type="title"/>
          </p:nvPr>
        </p:nvSpPr>
        <p:spPr>
          <a:xfrm>
            <a:off x="1115616" y="274638"/>
            <a:ext cx="7571184" cy="1143000"/>
          </a:xfrm>
        </p:spPr>
        <p:txBody>
          <a:bodyPr anchor="b">
            <a:normAutofit/>
          </a:bodyPr>
          <a:lstStyle>
            <a:lvl1pPr algn="r">
              <a:defRPr sz="4000">
                <a:solidFill>
                  <a:schemeClr val="tx1"/>
                </a:solidFill>
              </a:defRPr>
            </a:lvl1pPr>
          </a:lstStyle>
          <a:p>
            <a:r>
              <a:rPr lang="en-US" dirty="0" smtClean="0"/>
              <a:t>Click to edit Master title style</a:t>
            </a:r>
            <a:endParaRPr lang="en-GB"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5_Title Slide">
    <p:spTree>
      <p:nvGrpSpPr>
        <p:cNvPr id="1" name=""/>
        <p:cNvGrpSpPr/>
        <p:nvPr/>
      </p:nvGrpSpPr>
      <p:grpSpPr>
        <a:xfrm>
          <a:off x="0" y="0"/>
          <a:ext cx="0" cy="0"/>
          <a:chOff x="0" y="0"/>
          <a:chExt cx="0" cy="0"/>
        </a:xfrm>
      </p:grpSpPr>
      <p:sp>
        <p:nvSpPr>
          <p:cNvPr id="9" name="Rectangle 8"/>
          <p:cNvSpPr/>
          <p:nvPr userDrawn="1"/>
        </p:nvSpPr>
        <p:spPr>
          <a:xfrm>
            <a:off x="0" y="3212976"/>
            <a:ext cx="9144000" cy="165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ctrTitle"/>
          </p:nvPr>
        </p:nvSpPr>
        <p:spPr>
          <a:xfrm>
            <a:off x="3779912" y="404664"/>
            <a:ext cx="5184576" cy="2592288"/>
          </a:xfrm>
          <a:noFill/>
        </p:spPr>
        <p:txBody>
          <a:bodyPr anchor="b"/>
          <a:lstStyle>
            <a:lvl1pPr algn="r">
              <a:defRPr/>
            </a:lvl1pPr>
          </a:lstStyle>
          <a:p>
            <a:r>
              <a:rPr lang="en-US" dirty="0" smtClean="0"/>
              <a:t>Click to edit Master title style</a:t>
            </a:r>
            <a:endParaRPr lang="en-GB" dirty="0"/>
          </a:p>
        </p:txBody>
      </p:sp>
      <p:sp>
        <p:nvSpPr>
          <p:cNvPr id="3" name="Subtitle 2"/>
          <p:cNvSpPr>
            <a:spLocks noGrp="1"/>
          </p:cNvSpPr>
          <p:nvPr>
            <p:ph type="subTitle" idx="1"/>
          </p:nvPr>
        </p:nvSpPr>
        <p:spPr>
          <a:xfrm>
            <a:off x="3923928" y="3284985"/>
            <a:ext cx="5000600" cy="1584176"/>
          </a:xfrm>
        </p:spPr>
        <p:txBody>
          <a:bodyPr/>
          <a:lstStyle>
            <a:lvl1pPr marL="0" indent="0" algn="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GB" dirty="0"/>
          </a:p>
        </p:txBody>
      </p:sp>
      <p:pic>
        <p:nvPicPr>
          <p:cNvPr id="8" name="Picture 7" descr="ADS_logo_white.png"/>
          <p:cNvPicPr>
            <a:picLocks noChangeAspect="1"/>
          </p:cNvPicPr>
          <p:nvPr userDrawn="1"/>
        </p:nvPicPr>
        <p:blipFill>
          <a:blip r:embed="rId2" cstate="print"/>
          <a:stretch>
            <a:fillRect/>
          </a:stretch>
        </p:blipFill>
        <p:spPr>
          <a:xfrm>
            <a:off x="179513" y="3429000"/>
            <a:ext cx="2209428" cy="736476"/>
          </a:xfrm>
          <a:prstGeom prst="rect">
            <a:avLst/>
          </a:prstGeom>
        </p:spPr>
      </p:pic>
      <p:sp>
        <p:nvSpPr>
          <p:cNvPr id="11" name="TextBox 10"/>
          <p:cNvSpPr txBox="1"/>
          <p:nvPr userDrawn="1"/>
        </p:nvSpPr>
        <p:spPr>
          <a:xfrm>
            <a:off x="4211960" y="5013176"/>
            <a:ext cx="4752528" cy="369332"/>
          </a:xfrm>
          <a:prstGeom prst="rect">
            <a:avLst/>
          </a:prstGeom>
          <a:noFill/>
        </p:spPr>
        <p:txBody>
          <a:bodyPr wrap="square" rtlCol="0">
            <a:spAutoFit/>
          </a:bodyPr>
          <a:lstStyle/>
          <a:p>
            <a:pPr algn="r"/>
            <a:r>
              <a:rPr lang="en-GB" dirty="0" smtClean="0"/>
              <a:t>Your Name</a:t>
            </a:r>
            <a:endParaRPr lang="en-GB" dirty="0"/>
          </a:p>
        </p:txBody>
      </p:sp>
      <p:sp>
        <p:nvSpPr>
          <p:cNvPr id="37" name="Date Placeholder 3"/>
          <p:cNvSpPr>
            <a:spLocks noGrp="1"/>
          </p:cNvSpPr>
          <p:nvPr>
            <p:ph type="dt" sz="half" idx="10"/>
          </p:nvPr>
        </p:nvSpPr>
        <p:spPr>
          <a:xfrm>
            <a:off x="457200" y="6356351"/>
            <a:ext cx="2133600" cy="365125"/>
          </a:xfrm>
        </p:spPr>
        <p:txBody>
          <a:bodyPr/>
          <a:lstStyle/>
          <a:p>
            <a:fld id="{3CB3272B-A173-437F-8B1E-D7D9A0B93C0B}" type="datetime1">
              <a:rPr lang="en-GB" smtClean="0"/>
              <a:pPr/>
              <a:t>01/09/2016</a:t>
            </a:fld>
            <a:endParaRPr lang="en-GB"/>
          </a:p>
        </p:txBody>
      </p:sp>
      <p:sp>
        <p:nvSpPr>
          <p:cNvPr id="38" name="Footer Placeholder 4"/>
          <p:cNvSpPr>
            <a:spLocks noGrp="1"/>
          </p:cNvSpPr>
          <p:nvPr>
            <p:ph type="ftr" sz="quarter" idx="11"/>
          </p:nvPr>
        </p:nvSpPr>
        <p:spPr>
          <a:xfrm>
            <a:off x="3124200" y="6356351"/>
            <a:ext cx="2895600" cy="365125"/>
          </a:xfrm>
        </p:spPr>
        <p:txBody>
          <a:bodyPr/>
          <a:lstStyle/>
          <a:p>
            <a:r>
              <a:rPr lang="en-GB" smtClean="0"/>
              <a:t>http://archaeologydataservice.ac.uk</a:t>
            </a:r>
            <a:endParaRPr lang="en-GB"/>
          </a:p>
        </p:txBody>
      </p:sp>
      <p:sp>
        <p:nvSpPr>
          <p:cNvPr id="39" name="Slide Number Placeholder 5"/>
          <p:cNvSpPr>
            <a:spLocks noGrp="1"/>
          </p:cNvSpPr>
          <p:nvPr>
            <p:ph type="sldNum" sz="quarter" idx="12"/>
          </p:nvPr>
        </p:nvSpPr>
        <p:spPr>
          <a:xfrm>
            <a:off x="6553200" y="6356351"/>
            <a:ext cx="2133600" cy="365125"/>
          </a:xfrm>
        </p:spPr>
        <p:txBody>
          <a:bodyPr/>
          <a:lstStyle/>
          <a:p>
            <a:fld id="{D8093C14-5739-486C-939D-A24E5679AEC3}" type="slidenum">
              <a:rPr lang="en-GB" smtClean="0"/>
              <a:pPr/>
              <a:t>‹#›</a:t>
            </a:fld>
            <a:endParaRPr lang="en-GB"/>
          </a:p>
        </p:txBody>
      </p:sp>
      <p:sp>
        <p:nvSpPr>
          <p:cNvPr id="40" name="Rectangle 39"/>
          <p:cNvSpPr/>
          <p:nvPr userDrawn="1"/>
        </p:nvSpPr>
        <p:spPr>
          <a:xfrm>
            <a:off x="0" y="6525345"/>
            <a:ext cx="9144000" cy="332656"/>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GB"/>
          </a:p>
        </p:txBody>
      </p:sp>
      <p:sp>
        <p:nvSpPr>
          <p:cNvPr id="41" name="Rectangle 40"/>
          <p:cNvSpPr/>
          <p:nvPr userDrawn="1"/>
        </p:nvSpPr>
        <p:spPr>
          <a:xfrm>
            <a:off x="0" y="6381328"/>
            <a:ext cx="9144000" cy="18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Date Placeholder 3"/>
          <p:cNvSpPr txBox="1">
            <a:spLocks/>
          </p:cNvSpPr>
          <p:nvPr userDrawn="1"/>
        </p:nvSpPr>
        <p:spPr>
          <a:xfrm>
            <a:off x="0" y="6525344"/>
            <a:ext cx="2590800" cy="332657"/>
          </a:xfrm>
          <a:prstGeom prst="rect">
            <a:avLst/>
          </a:prstGeom>
        </p:spPr>
        <p:txBody>
          <a:bodyPr vert="horz" lIns="91440" tIns="45720" rIns="91440" bIns="45720" rtlCol="0" anchor="ctr"/>
          <a:lstStyle>
            <a:lvl1pPr>
              <a:defRPr>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A8E7E070-B9B9-42EE-82B0-B43E19E54222}" type="datetime1">
              <a:rPr kumimoji="0" lang="en-GB" sz="1200" b="0" i="0" u="none" strike="noStrike" kern="1200" cap="none" spc="0" normalizeH="0" baseline="0" noProof="0" smtClean="0">
                <a:ln>
                  <a:noFill/>
                </a:ln>
                <a:solidFill>
                  <a:schemeClr val="bg1"/>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01/09/2016</a:t>
            </a:fld>
            <a:endParaRPr kumimoji="0" lang="en-GB" sz="1200" b="0" i="0" u="none" strike="noStrike" kern="1200" cap="none" spc="0" normalizeH="0" baseline="0" noProof="0" dirty="0" smtClean="0">
              <a:ln>
                <a:noFill/>
              </a:ln>
              <a:solidFill>
                <a:schemeClr val="bg1"/>
              </a:solidFill>
              <a:effectLst/>
              <a:uLnTx/>
              <a:uFillTx/>
              <a:latin typeface="+mn-lt"/>
              <a:ea typeface="+mn-ea"/>
              <a:cs typeface="+mn-cs"/>
            </a:endParaRPr>
          </a:p>
        </p:txBody>
      </p:sp>
      <p:sp>
        <p:nvSpPr>
          <p:cNvPr id="43" name="Footer Placeholder 4"/>
          <p:cNvSpPr txBox="1">
            <a:spLocks/>
          </p:cNvSpPr>
          <p:nvPr userDrawn="1"/>
        </p:nvSpPr>
        <p:spPr>
          <a:xfrm>
            <a:off x="3124200" y="6525345"/>
            <a:ext cx="2895600" cy="332656"/>
          </a:xfrm>
          <a:prstGeom prst="rect">
            <a:avLst/>
          </a:prstGeom>
        </p:spPr>
        <p:txBody>
          <a:bodyPr vert="horz" lIns="91440" tIns="45720" rIns="91440" bIns="45720" rtlCol="0" anchor="ctr"/>
          <a:lstStyle>
            <a:lvl1pPr>
              <a:defRPr>
                <a:solidFill>
                  <a:schemeClr val="bg1"/>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smtClean="0">
                <a:ln>
                  <a:noFill/>
                </a:ln>
                <a:solidFill>
                  <a:schemeClr val="bg1"/>
                </a:solidFill>
                <a:effectLst/>
                <a:uLnTx/>
                <a:uFillTx/>
                <a:latin typeface="+mn-lt"/>
                <a:ea typeface="+mn-ea"/>
                <a:cs typeface="+mn-cs"/>
              </a:rPr>
              <a:t>http://archaeologydataservice.ac.uk</a:t>
            </a:r>
            <a:endParaRPr kumimoji="0" lang="en-GB" sz="1200" b="0" i="0" u="none" strike="noStrike" kern="1200" cap="none" spc="0" normalizeH="0" baseline="0" noProof="0" dirty="0" smtClean="0">
              <a:ln>
                <a:noFill/>
              </a:ln>
              <a:solidFill>
                <a:schemeClr val="bg1"/>
              </a:solidFill>
              <a:effectLst/>
              <a:uLnTx/>
              <a:uFillTx/>
              <a:latin typeface="+mn-lt"/>
              <a:ea typeface="+mn-ea"/>
              <a:cs typeface="+mn-cs"/>
            </a:endParaRPr>
          </a:p>
        </p:txBody>
      </p:sp>
      <p:sp>
        <p:nvSpPr>
          <p:cNvPr id="44" name="Slide Number Placeholder 5"/>
          <p:cNvSpPr txBox="1">
            <a:spLocks/>
          </p:cNvSpPr>
          <p:nvPr userDrawn="1"/>
        </p:nvSpPr>
        <p:spPr>
          <a:xfrm>
            <a:off x="6553200" y="6525345"/>
            <a:ext cx="2483296" cy="332656"/>
          </a:xfrm>
          <a:prstGeom prst="rect">
            <a:avLst/>
          </a:prstGeom>
        </p:spPr>
        <p:txBody>
          <a:bodyPr vert="horz" lIns="91440" tIns="45720" rIns="91440" bIns="45720" rtlCol="0" anchor="ctr"/>
          <a:lstStyle>
            <a:lvl1pPr>
              <a:defRPr>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8093C14-5739-486C-939D-A24E5679AEC3}" type="slidenum">
              <a:rPr kumimoji="0" lang="en-GB" sz="1200" b="0" i="0" u="none" strike="noStrike" kern="1200" cap="none" spc="0" normalizeH="0" baseline="0" noProof="0" smtClean="0">
                <a:ln>
                  <a:noFill/>
                </a:ln>
                <a:solidFill>
                  <a:schemeClr val="bg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dirty="0" smtClean="0">
              <a:ln>
                <a:noFill/>
              </a:ln>
              <a:solidFill>
                <a:schemeClr val="bg1"/>
              </a:solidFill>
              <a:effectLst/>
              <a:uLnTx/>
              <a:uFillTx/>
              <a:latin typeface="+mn-lt"/>
              <a:ea typeface="+mn-ea"/>
              <a:cs typeface="+mn-cs"/>
            </a:endParaRPr>
          </a:p>
        </p:txBody>
      </p:sp>
      <p:sp>
        <p:nvSpPr>
          <p:cNvPr id="45" name="Rectangle 44"/>
          <p:cNvSpPr/>
          <p:nvPr userDrawn="1"/>
        </p:nvSpPr>
        <p:spPr>
          <a:xfrm>
            <a:off x="0" y="6309321"/>
            <a:ext cx="9144000" cy="72008"/>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Rectangle 45"/>
          <p:cNvSpPr/>
          <p:nvPr userDrawn="1"/>
        </p:nvSpPr>
        <p:spPr>
          <a:xfrm>
            <a:off x="0" y="6237313"/>
            <a:ext cx="9144000" cy="7200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10"/>
          </p:nvPr>
        </p:nvSpPr>
        <p:spPr/>
        <p:txBody>
          <a:bodyPr/>
          <a:lstStyle/>
          <a:p>
            <a:fld id="{3CB3272B-A173-437F-8B1E-D7D9A0B93C0B}" type="datetime1">
              <a:rPr lang="en-GB" smtClean="0"/>
              <a:pPr/>
              <a:t>01/09/2016</a:t>
            </a:fld>
            <a:endParaRPr lang="en-GB"/>
          </a:p>
        </p:txBody>
      </p:sp>
      <p:sp>
        <p:nvSpPr>
          <p:cNvPr id="5" name="Footer Placeholder 4"/>
          <p:cNvSpPr>
            <a:spLocks noGrp="1"/>
          </p:cNvSpPr>
          <p:nvPr>
            <p:ph type="ftr" sz="quarter" idx="11"/>
          </p:nvPr>
        </p:nvSpPr>
        <p:spPr/>
        <p:txBody>
          <a:bodyPr/>
          <a:lstStyle/>
          <a:p>
            <a:r>
              <a:rPr lang="en-GB" smtClean="0"/>
              <a:t>http://archaeologydataservice.ac.uk</a:t>
            </a:r>
            <a:endParaRPr lang="en-GB"/>
          </a:p>
        </p:txBody>
      </p:sp>
      <p:sp>
        <p:nvSpPr>
          <p:cNvPr id="6" name="Slide Number Placeholder 5"/>
          <p:cNvSpPr>
            <a:spLocks noGrp="1"/>
          </p:cNvSpPr>
          <p:nvPr>
            <p:ph type="sldNum" sz="quarter" idx="12"/>
          </p:nvPr>
        </p:nvSpPr>
        <p:spPr/>
        <p:txBody>
          <a:bodyPr/>
          <a:lstStyle/>
          <a:p>
            <a:fld id="{D8093C14-5739-486C-939D-A24E5679AEC3}" type="slidenum">
              <a:rPr lang="en-GB" smtClean="0"/>
              <a:pPr/>
              <a:t>‹#›</a:t>
            </a:fld>
            <a:endParaRPr lang="en-GB"/>
          </a:p>
        </p:txBody>
      </p:sp>
      <p:sp>
        <p:nvSpPr>
          <p:cNvPr id="7" name="Rectangle 6"/>
          <p:cNvSpPr/>
          <p:nvPr userDrawn="1"/>
        </p:nvSpPr>
        <p:spPr>
          <a:xfrm>
            <a:off x="0" y="6525345"/>
            <a:ext cx="9144000" cy="332656"/>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GB"/>
          </a:p>
        </p:txBody>
      </p:sp>
      <p:sp>
        <p:nvSpPr>
          <p:cNvPr id="8" name="Rectangle 7"/>
          <p:cNvSpPr/>
          <p:nvPr userDrawn="1"/>
        </p:nvSpPr>
        <p:spPr>
          <a:xfrm>
            <a:off x="0" y="6381328"/>
            <a:ext cx="9144000" cy="18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Date Placeholder 3"/>
          <p:cNvSpPr txBox="1">
            <a:spLocks/>
          </p:cNvSpPr>
          <p:nvPr userDrawn="1"/>
        </p:nvSpPr>
        <p:spPr>
          <a:xfrm>
            <a:off x="0" y="6525344"/>
            <a:ext cx="2590800" cy="332657"/>
          </a:xfrm>
          <a:prstGeom prst="rect">
            <a:avLst/>
          </a:prstGeom>
        </p:spPr>
        <p:txBody>
          <a:bodyPr vert="horz" lIns="91440" tIns="45720" rIns="91440" bIns="45720" rtlCol="0" anchor="ctr"/>
          <a:lstStyle>
            <a:lvl1pPr>
              <a:defRPr>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A8E7E070-B9B9-42EE-82B0-B43E19E54222}" type="datetime1">
              <a:rPr kumimoji="0" lang="en-GB" sz="1200" b="0" i="0" u="none" strike="noStrike" kern="1200" cap="none" spc="0" normalizeH="0" baseline="0" noProof="0" smtClean="0">
                <a:ln>
                  <a:noFill/>
                </a:ln>
                <a:solidFill>
                  <a:schemeClr val="bg1"/>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01/09/2016</a:t>
            </a:fld>
            <a:endParaRPr kumimoji="0" lang="en-GB" sz="1200" b="0" i="0" u="none" strike="noStrike" kern="1200" cap="none" spc="0" normalizeH="0" baseline="0" noProof="0" dirty="0" smtClean="0">
              <a:ln>
                <a:noFill/>
              </a:ln>
              <a:solidFill>
                <a:schemeClr val="bg1"/>
              </a:solidFill>
              <a:effectLst/>
              <a:uLnTx/>
              <a:uFillTx/>
              <a:latin typeface="+mn-lt"/>
              <a:ea typeface="+mn-ea"/>
              <a:cs typeface="+mn-cs"/>
            </a:endParaRPr>
          </a:p>
        </p:txBody>
      </p:sp>
      <p:sp>
        <p:nvSpPr>
          <p:cNvPr id="10" name="Footer Placeholder 4"/>
          <p:cNvSpPr txBox="1">
            <a:spLocks/>
          </p:cNvSpPr>
          <p:nvPr userDrawn="1"/>
        </p:nvSpPr>
        <p:spPr>
          <a:xfrm>
            <a:off x="3124200" y="6525345"/>
            <a:ext cx="2895600" cy="332656"/>
          </a:xfrm>
          <a:prstGeom prst="rect">
            <a:avLst/>
          </a:prstGeom>
        </p:spPr>
        <p:txBody>
          <a:bodyPr vert="horz" lIns="91440" tIns="45720" rIns="91440" bIns="45720" rtlCol="0" anchor="ctr"/>
          <a:lstStyle>
            <a:lvl1pPr>
              <a:defRPr>
                <a:solidFill>
                  <a:schemeClr val="bg1"/>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smtClean="0">
                <a:ln>
                  <a:noFill/>
                </a:ln>
                <a:solidFill>
                  <a:schemeClr val="bg1"/>
                </a:solidFill>
                <a:effectLst/>
                <a:uLnTx/>
                <a:uFillTx/>
                <a:latin typeface="+mn-lt"/>
                <a:ea typeface="+mn-ea"/>
                <a:cs typeface="+mn-cs"/>
              </a:rPr>
              <a:t>http://archaeologydataservice.ac.uk</a:t>
            </a:r>
            <a:endParaRPr kumimoji="0" lang="en-GB" sz="1200" b="0" i="0" u="none" strike="noStrike" kern="1200" cap="none" spc="0" normalizeH="0" baseline="0" noProof="0" dirty="0" smtClean="0">
              <a:ln>
                <a:noFill/>
              </a:ln>
              <a:solidFill>
                <a:schemeClr val="bg1"/>
              </a:solidFill>
              <a:effectLst/>
              <a:uLnTx/>
              <a:uFillTx/>
              <a:latin typeface="+mn-lt"/>
              <a:ea typeface="+mn-ea"/>
              <a:cs typeface="+mn-cs"/>
            </a:endParaRPr>
          </a:p>
        </p:txBody>
      </p:sp>
      <p:sp>
        <p:nvSpPr>
          <p:cNvPr id="11" name="Slide Number Placeholder 5"/>
          <p:cNvSpPr txBox="1">
            <a:spLocks/>
          </p:cNvSpPr>
          <p:nvPr userDrawn="1"/>
        </p:nvSpPr>
        <p:spPr>
          <a:xfrm>
            <a:off x="6553200" y="6525345"/>
            <a:ext cx="2483296" cy="332656"/>
          </a:xfrm>
          <a:prstGeom prst="rect">
            <a:avLst/>
          </a:prstGeom>
        </p:spPr>
        <p:txBody>
          <a:bodyPr vert="horz" lIns="91440" tIns="45720" rIns="91440" bIns="45720" rtlCol="0" anchor="ctr"/>
          <a:lstStyle>
            <a:lvl1pPr>
              <a:defRPr>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8093C14-5739-486C-939D-A24E5679AEC3}" type="slidenum">
              <a:rPr kumimoji="0" lang="en-GB" sz="1200" b="0" i="0" u="none" strike="noStrike" kern="1200" cap="none" spc="0" normalizeH="0" baseline="0" noProof="0" smtClean="0">
                <a:ln>
                  <a:noFill/>
                </a:ln>
                <a:solidFill>
                  <a:schemeClr val="bg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dirty="0" smtClean="0">
              <a:ln>
                <a:noFill/>
              </a:ln>
              <a:solidFill>
                <a:schemeClr val="bg1"/>
              </a:solidFill>
              <a:effectLst/>
              <a:uLnTx/>
              <a:uFillTx/>
              <a:latin typeface="+mn-lt"/>
              <a:ea typeface="+mn-ea"/>
              <a:cs typeface="+mn-cs"/>
            </a:endParaRPr>
          </a:p>
        </p:txBody>
      </p:sp>
      <p:sp>
        <p:nvSpPr>
          <p:cNvPr id="12" name="Rectangle 11"/>
          <p:cNvSpPr/>
          <p:nvPr userDrawn="1"/>
        </p:nvSpPr>
        <p:spPr>
          <a:xfrm>
            <a:off x="0" y="6309321"/>
            <a:ext cx="9144000" cy="72008"/>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p:cNvSpPr/>
          <p:nvPr userDrawn="1"/>
        </p:nvSpPr>
        <p:spPr>
          <a:xfrm>
            <a:off x="0" y="6237313"/>
            <a:ext cx="9144000" cy="7200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p:cNvSpPr/>
          <p:nvPr userDrawn="1"/>
        </p:nvSpPr>
        <p:spPr>
          <a:xfrm>
            <a:off x="0" y="0"/>
            <a:ext cx="9144000" cy="141277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7" name="Picture 16" descr="ADS_logo_white.png"/>
          <p:cNvPicPr>
            <a:picLocks noChangeAspect="1"/>
          </p:cNvPicPr>
          <p:nvPr userDrawn="1"/>
        </p:nvPicPr>
        <p:blipFill>
          <a:blip r:embed="rId2" cstate="print"/>
          <a:stretch>
            <a:fillRect/>
          </a:stretch>
        </p:blipFill>
        <p:spPr>
          <a:xfrm>
            <a:off x="107504" y="116633"/>
            <a:ext cx="1224136" cy="408045"/>
          </a:xfrm>
          <a:prstGeom prst="rect">
            <a:avLst/>
          </a:prstGeom>
        </p:spPr>
      </p:pic>
      <p:sp>
        <p:nvSpPr>
          <p:cNvPr id="2" name="Title 1"/>
          <p:cNvSpPr>
            <a:spLocks noGrp="1"/>
          </p:cNvSpPr>
          <p:nvPr>
            <p:ph type="title"/>
          </p:nvPr>
        </p:nvSpPr>
        <p:spPr/>
        <p:txBody>
          <a:bodyPr anchor="b">
            <a:normAutofit/>
          </a:bodyPr>
          <a:lstStyle>
            <a:lvl1pPr algn="r">
              <a:defRPr sz="4000">
                <a:solidFill>
                  <a:schemeClr val="bg1"/>
                </a:solidFill>
              </a:defRPr>
            </a:lvl1pPr>
          </a:lstStyle>
          <a:p>
            <a:r>
              <a:rPr lang="en-US" dirty="0" smtClean="0"/>
              <a:t>Click to edit Master title style</a:t>
            </a:r>
            <a:endParaRPr lang="en-GB"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pic>
        <p:nvPicPr>
          <p:cNvPr id="17" name="Picture 16" descr="ADS_logo_white.png"/>
          <p:cNvPicPr>
            <a:picLocks noChangeAspect="1"/>
          </p:cNvPicPr>
          <p:nvPr userDrawn="1"/>
        </p:nvPicPr>
        <p:blipFill>
          <a:blip r:embed="rId2" cstate="print"/>
          <a:stretch>
            <a:fillRect/>
          </a:stretch>
        </p:blipFill>
        <p:spPr>
          <a:xfrm>
            <a:off x="-252536" y="428668"/>
            <a:ext cx="1008112" cy="336037"/>
          </a:xfrm>
          <a:prstGeom prst="rect">
            <a:avLst/>
          </a:prstGeom>
          <a:scene3d>
            <a:camera prst="orthographicFront">
              <a:rot lat="0" lon="0" rev="5400000"/>
            </a:camera>
            <a:lightRig rig="threePt" dir="t"/>
          </a:scene3d>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6_Title Slide">
    <p:spTree>
      <p:nvGrpSpPr>
        <p:cNvPr id="1" name=""/>
        <p:cNvGrpSpPr/>
        <p:nvPr/>
      </p:nvGrpSpPr>
      <p:grpSpPr>
        <a:xfrm>
          <a:off x="0" y="0"/>
          <a:ext cx="0" cy="0"/>
          <a:chOff x="0" y="0"/>
          <a:chExt cx="0" cy="0"/>
        </a:xfrm>
      </p:grpSpPr>
      <p:sp>
        <p:nvSpPr>
          <p:cNvPr id="9" name="Rectangle 8"/>
          <p:cNvSpPr/>
          <p:nvPr userDrawn="1"/>
        </p:nvSpPr>
        <p:spPr>
          <a:xfrm>
            <a:off x="0" y="3212976"/>
            <a:ext cx="9144000" cy="165618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ctrTitle"/>
          </p:nvPr>
        </p:nvSpPr>
        <p:spPr>
          <a:xfrm>
            <a:off x="3779912" y="404664"/>
            <a:ext cx="5184576" cy="2592288"/>
          </a:xfrm>
          <a:noFill/>
        </p:spPr>
        <p:txBody>
          <a:bodyPr anchor="b"/>
          <a:lstStyle>
            <a:lvl1pPr algn="r">
              <a:defRPr/>
            </a:lvl1pPr>
          </a:lstStyle>
          <a:p>
            <a:r>
              <a:rPr lang="en-US" dirty="0" smtClean="0"/>
              <a:t>Click to edit Master title style</a:t>
            </a:r>
            <a:endParaRPr lang="en-GB" dirty="0"/>
          </a:p>
        </p:txBody>
      </p:sp>
      <p:sp>
        <p:nvSpPr>
          <p:cNvPr id="3" name="Subtitle 2"/>
          <p:cNvSpPr>
            <a:spLocks noGrp="1"/>
          </p:cNvSpPr>
          <p:nvPr>
            <p:ph type="subTitle" idx="1"/>
          </p:nvPr>
        </p:nvSpPr>
        <p:spPr>
          <a:xfrm>
            <a:off x="3923928" y="3284985"/>
            <a:ext cx="5000600" cy="1584176"/>
          </a:xfrm>
        </p:spPr>
        <p:txBody>
          <a:bodyPr/>
          <a:lstStyle>
            <a:lvl1pPr marL="0" indent="0" algn="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GB" dirty="0"/>
          </a:p>
        </p:txBody>
      </p:sp>
      <p:pic>
        <p:nvPicPr>
          <p:cNvPr id="8" name="Picture 7" descr="ADS_logo_white.png"/>
          <p:cNvPicPr>
            <a:picLocks noChangeAspect="1"/>
          </p:cNvPicPr>
          <p:nvPr userDrawn="1"/>
        </p:nvPicPr>
        <p:blipFill>
          <a:blip r:embed="rId2" cstate="print"/>
          <a:stretch>
            <a:fillRect/>
          </a:stretch>
        </p:blipFill>
        <p:spPr>
          <a:xfrm>
            <a:off x="179513" y="3429000"/>
            <a:ext cx="2209428" cy="736476"/>
          </a:xfrm>
          <a:prstGeom prst="rect">
            <a:avLst/>
          </a:prstGeom>
        </p:spPr>
      </p:pic>
      <p:sp>
        <p:nvSpPr>
          <p:cNvPr id="11" name="TextBox 10"/>
          <p:cNvSpPr txBox="1"/>
          <p:nvPr userDrawn="1"/>
        </p:nvSpPr>
        <p:spPr>
          <a:xfrm>
            <a:off x="4211960" y="5013176"/>
            <a:ext cx="4752528" cy="369332"/>
          </a:xfrm>
          <a:prstGeom prst="rect">
            <a:avLst/>
          </a:prstGeom>
          <a:noFill/>
        </p:spPr>
        <p:txBody>
          <a:bodyPr wrap="square" rtlCol="0">
            <a:spAutoFit/>
          </a:bodyPr>
          <a:lstStyle/>
          <a:p>
            <a:pPr algn="r"/>
            <a:r>
              <a:rPr lang="en-GB" dirty="0" smtClean="0"/>
              <a:t>Your Name</a:t>
            </a:r>
            <a:endParaRPr lang="en-GB" dirty="0"/>
          </a:p>
        </p:txBody>
      </p:sp>
      <p:sp>
        <p:nvSpPr>
          <p:cNvPr id="17" name="Date Placeholder 3"/>
          <p:cNvSpPr>
            <a:spLocks noGrp="1"/>
          </p:cNvSpPr>
          <p:nvPr>
            <p:ph type="dt" sz="half" idx="10"/>
          </p:nvPr>
        </p:nvSpPr>
        <p:spPr>
          <a:xfrm>
            <a:off x="457200" y="6383735"/>
            <a:ext cx="2133600" cy="365125"/>
          </a:xfrm>
        </p:spPr>
        <p:txBody>
          <a:bodyPr/>
          <a:lstStyle/>
          <a:p>
            <a:fld id="{3CB3272B-A173-437F-8B1E-D7D9A0B93C0B}" type="datetime1">
              <a:rPr lang="en-GB" smtClean="0"/>
              <a:pPr/>
              <a:t>01/09/2016</a:t>
            </a:fld>
            <a:endParaRPr lang="en-GB"/>
          </a:p>
        </p:txBody>
      </p:sp>
      <p:sp>
        <p:nvSpPr>
          <p:cNvPr id="18" name="Footer Placeholder 4"/>
          <p:cNvSpPr>
            <a:spLocks noGrp="1"/>
          </p:cNvSpPr>
          <p:nvPr>
            <p:ph type="ftr" sz="quarter" idx="11"/>
          </p:nvPr>
        </p:nvSpPr>
        <p:spPr>
          <a:xfrm>
            <a:off x="3124200" y="6383735"/>
            <a:ext cx="2895600" cy="365125"/>
          </a:xfrm>
        </p:spPr>
        <p:txBody>
          <a:bodyPr/>
          <a:lstStyle/>
          <a:p>
            <a:r>
              <a:rPr lang="en-GB" smtClean="0"/>
              <a:t>http://archaeologydataservice.ac.uk</a:t>
            </a:r>
            <a:endParaRPr lang="en-GB"/>
          </a:p>
        </p:txBody>
      </p:sp>
      <p:sp>
        <p:nvSpPr>
          <p:cNvPr id="19" name="Slide Number Placeholder 5"/>
          <p:cNvSpPr>
            <a:spLocks noGrp="1"/>
          </p:cNvSpPr>
          <p:nvPr>
            <p:ph type="sldNum" sz="quarter" idx="12"/>
          </p:nvPr>
        </p:nvSpPr>
        <p:spPr>
          <a:xfrm>
            <a:off x="6553200" y="6383735"/>
            <a:ext cx="2133600" cy="365125"/>
          </a:xfrm>
        </p:spPr>
        <p:txBody>
          <a:bodyPr/>
          <a:lstStyle/>
          <a:p>
            <a:fld id="{D8093C14-5739-486C-939D-A24E5679AEC3}" type="slidenum">
              <a:rPr lang="en-GB" smtClean="0"/>
              <a:pPr/>
              <a:t>‹#›</a:t>
            </a:fld>
            <a:endParaRPr lang="en-GB"/>
          </a:p>
        </p:txBody>
      </p:sp>
      <p:sp>
        <p:nvSpPr>
          <p:cNvPr id="20" name="Rectangle 19"/>
          <p:cNvSpPr/>
          <p:nvPr userDrawn="1"/>
        </p:nvSpPr>
        <p:spPr>
          <a:xfrm>
            <a:off x="0" y="6552729"/>
            <a:ext cx="9144000" cy="332656"/>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GB"/>
          </a:p>
        </p:txBody>
      </p:sp>
      <p:sp>
        <p:nvSpPr>
          <p:cNvPr id="21" name="Rectangle 20"/>
          <p:cNvSpPr/>
          <p:nvPr userDrawn="1"/>
        </p:nvSpPr>
        <p:spPr>
          <a:xfrm>
            <a:off x="0" y="6408712"/>
            <a:ext cx="9144000" cy="18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Date Placeholder 3"/>
          <p:cNvSpPr txBox="1">
            <a:spLocks/>
          </p:cNvSpPr>
          <p:nvPr userDrawn="1"/>
        </p:nvSpPr>
        <p:spPr>
          <a:xfrm>
            <a:off x="0" y="6552728"/>
            <a:ext cx="2590800" cy="332657"/>
          </a:xfrm>
          <a:prstGeom prst="rect">
            <a:avLst/>
          </a:prstGeom>
        </p:spPr>
        <p:txBody>
          <a:bodyPr vert="horz" lIns="91440" tIns="45720" rIns="91440" bIns="45720" rtlCol="0" anchor="ctr"/>
          <a:lstStyle>
            <a:lvl1pPr>
              <a:defRPr>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A8E7E070-B9B9-42EE-82B0-B43E19E54222}" type="datetime1">
              <a:rPr kumimoji="0" lang="en-GB" sz="1200" b="0" i="0" u="none" strike="noStrike" kern="1200" cap="none" spc="0" normalizeH="0" baseline="0" noProof="0" smtClean="0">
                <a:ln>
                  <a:noFill/>
                </a:ln>
                <a:solidFill>
                  <a:schemeClr val="bg1"/>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01/09/2016</a:t>
            </a:fld>
            <a:endParaRPr kumimoji="0" lang="en-GB" sz="1200" b="0" i="0" u="none" strike="noStrike" kern="1200" cap="none" spc="0" normalizeH="0" baseline="0" noProof="0" dirty="0" smtClean="0">
              <a:ln>
                <a:noFill/>
              </a:ln>
              <a:solidFill>
                <a:schemeClr val="bg1"/>
              </a:solidFill>
              <a:effectLst/>
              <a:uLnTx/>
              <a:uFillTx/>
              <a:latin typeface="+mn-lt"/>
              <a:ea typeface="+mn-ea"/>
              <a:cs typeface="+mn-cs"/>
            </a:endParaRPr>
          </a:p>
        </p:txBody>
      </p:sp>
      <p:sp>
        <p:nvSpPr>
          <p:cNvPr id="23" name="Footer Placeholder 4"/>
          <p:cNvSpPr txBox="1">
            <a:spLocks/>
          </p:cNvSpPr>
          <p:nvPr userDrawn="1"/>
        </p:nvSpPr>
        <p:spPr>
          <a:xfrm>
            <a:off x="3124200" y="6552729"/>
            <a:ext cx="2895600" cy="332656"/>
          </a:xfrm>
          <a:prstGeom prst="rect">
            <a:avLst/>
          </a:prstGeom>
        </p:spPr>
        <p:txBody>
          <a:bodyPr vert="horz" lIns="91440" tIns="45720" rIns="91440" bIns="45720" rtlCol="0" anchor="ctr"/>
          <a:lstStyle>
            <a:lvl1pPr>
              <a:defRPr>
                <a:solidFill>
                  <a:schemeClr val="bg1"/>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smtClean="0">
                <a:ln>
                  <a:noFill/>
                </a:ln>
                <a:solidFill>
                  <a:schemeClr val="bg1"/>
                </a:solidFill>
                <a:effectLst/>
                <a:uLnTx/>
                <a:uFillTx/>
                <a:latin typeface="+mn-lt"/>
                <a:ea typeface="+mn-ea"/>
                <a:cs typeface="+mn-cs"/>
              </a:rPr>
              <a:t>http://archaeologydataservice.ac.uk</a:t>
            </a:r>
            <a:endParaRPr kumimoji="0" lang="en-GB" sz="1200" b="0" i="0" u="none" strike="noStrike" kern="1200" cap="none" spc="0" normalizeH="0" baseline="0" noProof="0" dirty="0" smtClean="0">
              <a:ln>
                <a:noFill/>
              </a:ln>
              <a:solidFill>
                <a:schemeClr val="bg1"/>
              </a:solidFill>
              <a:effectLst/>
              <a:uLnTx/>
              <a:uFillTx/>
              <a:latin typeface="+mn-lt"/>
              <a:ea typeface="+mn-ea"/>
              <a:cs typeface="+mn-cs"/>
            </a:endParaRPr>
          </a:p>
        </p:txBody>
      </p:sp>
      <p:sp>
        <p:nvSpPr>
          <p:cNvPr id="24" name="Slide Number Placeholder 5"/>
          <p:cNvSpPr txBox="1">
            <a:spLocks/>
          </p:cNvSpPr>
          <p:nvPr userDrawn="1"/>
        </p:nvSpPr>
        <p:spPr>
          <a:xfrm>
            <a:off x="6553200" y="6552729"/>
            <a:ext cx="2483296" cy="332656"/>
          </a:xfrm>
          <a:prstGeom prst="rect">
            <a:avLst/>
          </a:prstGeom>
        </p:spPr>
        <p:txBody>
          <a:bodyPr vert="horz" lIns="91440" tIns="45720" rIns="91440" bIns="45720" rtlCol="0" anchor="ctr"/>
          <a:lstStyle>
            <a:lvl1pPr>
              <a:defRPr>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8093C14-5739-486C-939D-A24E5679AEC3}" type="slidenum">
              <a:rPr kumimoji="0" lang="en-GB" sz="1200" b="0" i="0" u="none" strike="noStrike" kern="1200" cap="none" spc="0" normalizeH="0" baseline="0" noProof="0" smtClean="0">
                <a:ln>
                  <a:noFill/>
                </a:ln>
                <a:solidFill>
                  <a:schemeClr val="bg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dirty="0" smtClean="0">
              <a:ln>
                <a:noFill/>
              </a:ln>
              <a:solidFill>
                <a:schemeClr val="bg1"/>
              </a:solidFill>
              <a:effectLst/>
              <a:uLnTx/>
              <a:uFillTx/>
              <a:latin typeface="+mn-lt"/>
              <a:ea typeface="+mn-ea"/>
              <a:cs typeface="+mn-cs"/>
            </a:endParaRPr>
          </a:p>
        </p:txBody>
      </p:sp>
      <p:sp>
        <p:nvSpPr>
          <p:cNvPr id="25" name="Rectangle 24"/>
          <p:cNvSpPr/>
          <p:nvPr userDrawn="1"/>
        </p:nvSpPr>
        <p:spPr>
          <a:xfrm>
            <a:off x="0" y="6336705"/>
            <a:ext cx="9144000" cy="72008"/>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p:cNvSpPr/>
          <p:nvPr userDrawn="1"/>
        </p:nvSpPr>
        <p:spPr>
          <a:xfrm>
            <a:off x="0" y="6264697"/>
            <a:ext cx="9144000" cy="72008"/>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5" name="Rectangle 14"/>
          <p:cNvSpPr/>
          <p:nvPr userDrawn="1"/>
        </p:nvSpPr>
        <p:spPr>
          <a:xfrm>
            <a:off x="0" y="0"/>
            <a:ext cx="9144000" cy="112474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457200" y="274638"/>
            <a:ext cx="8229600" cy="706090"/>
          </a:xfrm>
        </p:spPr>
        <p:txBody>
          <a:bodyPr anchor="b">
            <a:normAutofit/>
          </a:bodyPr>
          <a:lstStyle>
            <a:lvl1pPr algn="r">
              <a:defRPr sz="4000">
                <a:solidFill>
                  <a:schemeClr val="bg1"/>
                </a:solidFill>
              </a:defRPr>
            </a:lvl1pPr>
          </a:lstStyle>
          <a:p>
            <a:r>
              <a:rPr lang="en-US" dirty="0" smtClean="0"/>
              <a:t>Click to edit Master title style</a:t>
            </a:r>
            <a:endParaRPr lang="en-GB"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10"/>
          </p:nvPr>
        </p:nvSpPr>
        <p:spPr/>
        <p:txBody>
          <a:bodyPr/>
          <a:lstStyle/>
          <a:p>
            <a:fld id="{3CB3272B-A173-437F-8B1E-D7D9A0B93C0B}" type="datetime1">
              <a:rPr lang="en-GB" smtClean="0"/>
              <a:pPr/>
              <a:t>01/09/2016</a:t>
            </a:fld>
            <a:endParaRPr lang="en-GB"/>
          </a:p>
        </p:txBody>
      </p:sp>
      <p:sp>
        <p:nvSpPr>
          <p:cNvPr id="5" name="Footer Placeholder 4"/>
          <p:cNvSpPr>
            <a:spLocks noGrp="1"/>
          </p:cNvSpPr>
          <p:nvPr>
            <p:ph type="ftr" sz="quarter" idx="11"/>
          </p:nvPr>
        </p:nvSpPr>
        <p:spPr/>
        <p:txBody>
          <a:bodyPr/>
          <a:lstStyle/>
          <a:p>
            <a:r>
              <a:rPr lang="en-GB" smtClean="0"/>
              <a:t>http://archaeologydataservice.ac.uk</a:t>
            </a:r>
            <a:endParaRPr lang="en-GB"/>
          </a:p>
        </p:txBody>
      </p:sp>
      <p:sp>
        <p:nvSpPr>
          <p:cNvPr id="6" name="Slide Number Placeholder 5"/>
          <p:cNvSpPr>
            <a:spLocks noGrp="1"/>
          </p:cNvSpPr>
          <p:nvPr>
            <p:ph type="sldNum" sz="quarter" idx="12"/>
          </p:nvPr>
        </p:nvSpPr>
        <p:spPr/>
        <p:txBody>
          <a:bodyPr/>
          <a:lstStyle/>
          <a:p>
            <a:fld id="{D8093C14-5739-486C-939D-A24E5679AEC3}" type="slidenum">
              <a:rPr lang="en-GB" smtClean="0"/>
              <a:pPr/>
              <a:t>‹#›</a:t>
            </a:fld>
            <a:endParaRPr lang="en-GB"/>
          </a:p>
        </p:txBody>
      </p:sp>
      <p:sp>
        <p:nvSpPr>
          <p:cNvPr id="7" name="Rectangle 6"/>
          <p:cNvSpPr/>
          <p:nvPr userDrawn="1"/>
        </p:nvSpPr>
        <p:spPr>
          <a:xfrm>
            <a:off x="0" y="6525345"/>
            <a:ext cx="9144000" cy="332656"/>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GB"/>
          </a:p>
        </p:txBody>
      </p:sp>
      <p:sp>
        <p:nvSpPr>
          <p:cNvPr id="8" name="Rectangle 7"/>
          <p:cNvSpPr/>
          <p:nvPr userDrawn="1"/>
        </p:nvSpPr>
        <p:spPr>
          <a:xfrm>
            <a:off x="0" y="6381328"/>
            <a:ext cx="9144000" cy="18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Date Placeholder 3"/>
          <p:cNvSpPr txBox="1">
            <a:spLocks/>
          </p:cNvSpPr>
          <p:nvPr userDrawn="1"/>
        </p:nvSpPr>
        <p:spPr>
          <a:xfrm>
            <a:off x="0" y="6525344"/>
            <a:ext cx="2590800" cy="332657"/>
          </a:xfrm>
          <a:prstGeom prst="rect">
            <a:avLst/>
          </a:prstGeom>
        </p:spPr>
        <p:txBody>
          <a:bodyPr vert="horz" lIns="91440" tIns="45720" rIns="91440" bIns="45720" rtlCol="0" anchor="ctr"/>
          <a:lstStyle>
            <a:lvl1pPr>
              <a:defRPr>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A8E7E070-B9B9-42EE-82B0-B43E19E54222}" type="datetime1">
              <a:rPr kumimoji="0" lang="en-GB" sz="1200" b="0" i="0" u="none" strike="noStrike" kern="1200" cap="none" spc="0" normalizeH="0" baseline="0" noProof="0" smtClean="0">
                <a:ln>
                  <a:noFill/>
                </a:ln>
                <a:solidFill>
                  <a:schemeClr val="bg1"/>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01/09/2016</a:t>
            </a:fld>
            <a:endParaRPr kumimoji="0" lang="en-GB" sz="1200" b="0" i="0" u="none" strike="noStrike" kern="1200" cap="none" spc="0" normalizeH="0" baseline="0" noProof="0" dirty="0" smtClean="0">
              <a:ln>
                <a:noFill/>
              </a:ln>
              <a:solidFill>
                <a:schemeClr val="bg1"/>
              </a:solidFill>
              <a:effectLst/>
              <a:uLnTx/>
              <a:uFillTx/>
              <a:latin typeface="+mn-lt"/>
              <a:ea typeface="+mn-ea"/>
              <a:cs typeface="+mn-cs"/>
            </a:endParaRPr>
          </a:p>
        </p:txBody>
      </p:sp>
      <p:sp>
        <p:nvSpPr>
          <p:cNvPr id="10" name="Footer Placeholder 4"/>
          <p:cNvSpPr txBox="1">
            <a:spLocks/>
          </p:cNvSpPr>
          <p:nvPr userDrawn="1"/>
        </p:nvSpPr>
        <p:spPr>
          <a:xfrm>
            <a:off x="3124200" y="6525345"/>
            <a:ext cx="2895600" cy="332656"/>
          </a:xfrm>
          <a:prstGeom prst="rect">
            <a:avLst/>
          </a:prstGeom>
        </p:spPr>
        <p:txBody>
          <a:bodyPr vert="horz" lIns="91440" tIns="45720" rIns="91440" bIns="45720" rtlCol="0" anchor="ctr"/>
          <a:lstStyle>
            <a:lvl1pPr>
              <a:defRPr>
                <a:solidFill>
                  <a:schemeClr val="bg1"/>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smtClean="0">
                <a:ln>
                  <a:noFill/>
                </a:ln>
                <a:solidFill>
                  <a:schemeClr val="bg1"/>
                </a:solidFill>
                <a:effectLst/>
                <a:uLnTx/>
                <a:uFillTx/>
                <a:latin typeface="+mn-lt"/>
                <a:ea typeface="+mn-ea"/>
                <a:cs typeface="+mn-cs"/>
              </a:rPr>
              <a:t>http://archaeologydataservice.ac.uk</a:t>
            </a:r>
            <a:endParaRPr kumimoji="0" lang="en-GB" sz="1200" b="0" i="0" u="none" strike="noStrike" kern="1200" cap="none" spc="0" normalizeH="0" baseline="0" noProof="0" dirty="0" smtClean="0">
              <a:ln>
                <a:noFill/>
              </a:ln>
              <a:solidFill>
                <a:schemeClr val="bg1"/>
              </a:solidFill>
              <a:effectLst/>
              <a:uLnTx/>
              <a:uFillTx/>
              <a:latin typeface="+mn-lt"/>
              <a:ea typeface="+mn-ea"/>
              <a:cs typeface="+mn-cs"/>
            </a:endParaRPr>
          </a:p>
        </p:txBody>
      </p:sp>
      <p:sp>
        <p:nvSpPr>
          <p:cNvPr id="11" name="Slide Number Placeholder 5"/>
          <p:cNvSpPr txBox="1">
            <a:spLocks/>
          </p:cNvSpPr>
          <p:nvPr userDrawn="1"/>
        </p:nvSpPr>
        <p:spPr>
          <a:xfrm>
            <a:off x="6553200" y="6525345"/>
            <a:ext cx="2483296" cy="332656"/>
          </a:xfrm>
          <a:prstGeom prst="rect">
            <a:avLst/>
          </a:prstGeom>
        </p:spPr>
        <p:txBody>
          <a:bodyPr vert="horz" lIns="91440" tIns="45720" rIns="91440" bIns="45720" rtlCol="0" anchor="ctr"/>
          <a:lstStyle>
            <a:lvl1pPr>
              <a:defRPr>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8093C14-5739-486C-939D-A24E5679AEC3}" type="slidenum">
              <a:rPr kumimoji="0" lang="en-GB" sz="1200" b="0" i="0" u="none" strike="noStrike" kern="1200" cap="none" spc="0" normalizeH="0" baseline="0" noProof="0" smtClean="0">
                <a:ln>
                  <a:noFill/>
                </a:ln>
                <a:solidFill>
                  <a:schemeClr val="bg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dirty="0" smtClean="0">
              <a:ln>
                <a:noFill/>
              </a:ln>
              <a:solidFill>
                <a:schemeClr val="bg1"/>
              </a:solidFill>
              <a:effectLst/>
              <a:uLnTx/>
              <a:uFillTx/>
              <a:latin typeface="+mn-lt"/>
              <a:ea typeface="+mn-ea"/>
              <a:cs typeface="+mn-cs"/>
            </a:endParaRPr>
          </a:p>
        </p:txBody>
      </p:sp>
      <p:sp>
        <p:nvSpPr>
          <p:cNvPr id="12" name="Rectangle 11"/>
          <p:cNvSpPr/>
          <p:nvPr userDrawn="1"/>
        </p:nvSpPr>
        <p:spPr>
          <a:xfrm>
            <a:off x="0" y="6309321"/>
            <a:ext cx="9144000" cy="72008"/>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p:cNvSpPr/>
          <p:nvPr userDrawn="1"/>
        </p:nvSpPr>
        <p:spPr>
          <a:xfrm>
            <a:off x="0" y="6237313"/>
            <a:ext cx="9144000" cy="72008"/>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p:cNvSpPr/>
          <p:nvPr userDrawn="1"/>
        </p:nvSpPr>
        <p:spPr>
          <a:xfrm>
            <a:off x="0" y="0"/>
            <a:ext cx="9144000" cy="14127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7" name="Picture 16" descr="ADS_logo_white.png"/>
          <p:cNvPicPr>
            <a:picLocks noChangeAspect="1"/>
          </p:cNvPicPr>
          <p:nvPr userDrawn="1"/>
        </p:nvPicPr>
        <p:blipFill>
          <a:blip r:embed="rId2" cstate="print"/>
          <a:stretch>
            <a:fillRect/>
          </a:stretch>
        </p:blipFill>
        <p:spPr>
          <a:xfrm>
            <a:off x="107504" y="116633"/>
            <a:ext cx="1224136" cy="408045"/>
          </a:xfrm>
          <a:prstGeom prst="rect">
            <a:avLst/>
          </a:prstGeom>
        </p:spPr>
      </p:pic>
      <p:sp>
        <p:nvSpPr>
          <p:cNvPr id="2" name="Title 1"/>
          <p:cNvSpPr>
            <a:spLocks noGrp="1"/>
          </p:cNvSpPr>
          <p:nvPr>
            <p:ph type="title"/>
          </p:nvPr>
        </p:nvSpPr>
        <p:spPr/>
        <p:txBody>
          <a:bodyPr anchor="b">
            <a:normAutofit/>
          </a:bodyPr>
          <a:lstStyle>
            <a:lvl1pPr algn="r">
              <a:defRPr sz="4000">
                <a:solidFill>
                  <a:schemeClr val="bg1"/>
                </a:solidFill>
              </a:defRPr>
            </a:lvl1pPr>
          </a:lstStyle>
          <a:p>
            <a:r>
              <a:rPr lang="en-US" dirty="0" smtClean="0"/>
              <a:t>Click to edit Master title style</a:t>
            </a:r>
            <a:endParaRPr lang="en-GB"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1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115616" y="1556793"/>
            <a:ext cx="7571184" cy="4569371"/>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10"/>
          </p:nvPr>
        </p:nvSpPr>
        <p:spPr>
          <a:xfrm>
            <a:off x="3590528" y="6448252"/>
            <a:ext cx="2133600" cy="365125"/>
          </a:xfrm>
        </p:spPr>
        <p:txBody>
          <a:bodyPr/>
          <a:lstStyle>
            <a:lvl1pPr algn="r">
              <a:defRPr/>
            </a:lvl1pPr>
          </a:lstStyle>
          <a:p>
            <a:fld id="{3CB3272B-A173-437F-8B1E-D7D9A0B93C0B}" type="datetime1">
              <a:rPr lang="en-GB" smtClean="0"/>
              <a:pPr/>
              <a:t>01/09/2016</a:t>
            </a:fld>
            <a:endParaRPr lang="en-GB" dirty="0"/>
          </a:p>
        </p:txBody>
      </p:sp>
      <p:sp>
        <p:nvSpPr>
          <p:cNvPr id="5" name="Footer Placeholder 4"/>
          <p:cNvSpPr>
            <a:spLocks noGrp="1"/>
          </p:cNvSpPr>
          <p:nvPr>
            <p:ph type="ftr" sz="quarter" idx="11"/>
          </p:nvPr>
        </p:nvSpPr>
        <p:spPr>
          <a:xfrm>
            <a:off x="5750768" y="6448252"/>
            <a:ext cx="2607568" cy="365125"/>
          </a:xfrm>
        </p:spPr>
        <p:txBody>
          <a:bodyPr/>
          <a:lstStyle/>
          <a:p>
            <a:r>
              <a:rPr lang="en-GB" dirty="0" smtClean="0"/>
              <a:t>http://archaeologydataservice.ac.uk</a:t>
            </a:r>
            <a:endParaRPr lang="en-GB" dirty="0"/>
          </a:p>
        </p:txBody>
      </p:sp>
      <p:sp>
        <p:nvSpPr>
          <p:cNvPr id="6" name="Slide Number Placeholder 5"/>
          <p:cNvSpPr>
            <a:spLocks noGrp="1"/>
          </p:cNvSpPr>
          <p:nvPr>
            <p:ph type="sldNum" sz="quarter" idx="12"/>
          </p:nvPr>
        </p:nvSpPr>
        <p:spPr>
          <a:xfrm>
            <a:off x="8415064" y="6448252"/>
            <a:ext cx="621432" cy="365125"/>
          </a:xfrm>
        </p:spPr>
        <p:txBody>
          <a:bodyPr/>
          <a:lstStyle/>
          <a:p>
            <a:fld id="{D8093C14-5739-486C-939D-A24E5679AEC3}" type="slidenum">
              <a:rPr lang="en-GB" smtClean="0"/>
              <a:pPr/>
              <a:t>‹#›</a:t>
            </a:fld>
            <a:endParaRPr lang="en-GB" dirty="0"/>
          </a:p>
        </p:txBody>
      </p:sp>
      <p:sp>
        <p:nvSpPr>
          <p:cNvPr id="7" name="Rectangle 6"/>
          <p:cNvSpPr/>
          <p:nvPr userDrawn="1"/>
        </p:nvSpPr>
        <p:spPr>
          <a:xfrm>
            <a:off x="0" y="0"/>
            <a:ext cx="46754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GB"/>
          </a:p>
        </p:txBody>
      </p:sp>
      <p:sp>
        <p:nvSpPr>
          <p:cNvPr id="8" name="Rectangle 7"/>
          <p:cNvSpPr/>
          <p:nvPr userDrawn="1"/>
        </p:nvSpPr>
        <p:spPr>
          <a:xfrm>
            <a:off x="467544" y="0"/>
            <a:ext cx="72008" cy="685800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539552" y="0"/>
            <a:ext cx="72008" cy="6858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p:cNvSpPr/>
          <p:nvPr userDrawn="1"/>
        </p:nvSpPr>
        <p:spPr>
          <a:xfrm>
            <a:off x="611562" y="0"/>
            <a:ext cx="45719" cy="6858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7" name="Picture 16" descr="ADS_logo_white.png"/>
          <p:cNvPicPr>
            <a:picLocks noChangeAspect="1"/>
          </p:cNvPicPr>
          <p:nvPr userDrawn="1"/>
        </p:nvPicPr>
        <p:blipFill>
          <a:blip r:embed="rId2" cstate="print"/>
          <a:stretch>
            <a:fillRect/>
          </a:stretch>
        </p:blipFill>
        <p:spPr>
          <a:xfrm>
            <a:off x="-252536" y="428668"/>
            <a:ext cx="1008112" cy="336037"/>
          </a:xfrm>
          <a:prstGeom prst="rect">
            <a:avLst/>
          </a:prstGeom>
          <a:scene3d>
            <a:camera prst="orthographicFront">
              <a:rot lat="0" lon="0" rev="5400000"/>
            </a:camera>
            <a:lightRig rig="threePt" dir="t"/>
          </a:scene3d>
        </p:spPr>
      </p:pic>
      <p:sp>
        <p:nvSpPr>
          <p:cNvPr id="2" name="Title 1"/>
          <p:cNvSpPr>
            <a:spLocks noGrp="1"/>
          </p:cNvSpPr>
          <p:nvPr>
            <p:ph type="title"/>
          </p:nvPr>
        </p:nvSpPr>
        <p:spPr>
          <a:xfrm>
            <a:off x="1115616" y="274638"/>
            <a:ext cx="7571184" cy="1143000"/>
          </a:xfrm>
        </p:spPr>
        <p:txBody>
          <a:bodyPr anchor="b">
            <a:normAutofit/>
          </a:bodyPr>
          <a:lstStyle>
            <a:lvl1pPr algn="r">
              <a:defRPr sz="4000">
                <a:solidFill>
                  <a:schemeClr val="tx1"/>
                </a:solidFill>
              </a:defRPr>
            </a:lvl1pPr>
          </a:lstStyle>
          <a:p>
            <a:r>
              <a:rPr lang="en-US" dirty="0" smtClean="0"/>
              <a:t>Click to edit Master title style</a:t>
            </a:r>
            <a:endParaRPr lang="en-GB"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8" name="Date Placeholder 3"/>
          <p:cNvSpPr>
            <a:spLocks noGrp="1"/>
          </p:cNvSpPr>
          <p:nvPr>
            <p:ph type="dt" sz="half" idx="10"/>
          </p:nvPr>
        </p:nvSpPr>
        <p:spPr>
          <a:xfrm>
            <a:off x="457200" y="6356351"/>
            <a:ext cx="2133600" cy="365125"/>
          </a:xfrm>
        </p:spPr>
        <p:txBody>
          <a:bodyPr/>
          <a:lstStyle/>
          <a:p>
            <a:fld id="{3CB3272B-A173-437F-8B1E-D7D9A0B93C0B}" type="datetime1">
              <a:rPr lang="en-GB" smtClean="0"/>
              <a:pPr/>
              <a:t>01/09/2016</a:t>
            </a:fld>
            <a:endParaRPr lang="en-GB"/>
          </a:p>
        </p:txBody>
      </p:sp>
      <p:sp>
        <p:nvSpPr>
          <p:cNvPr id="9" name="Footer Placeholder 4"/>
          <p:cNvSpPr>
            <a:spLocks noGrp="1"/>
          </p:cNvSpPr>
          <p:nvPr>
            <p:ph type="ftr" sz="quarter" idx="11"/>
          </p:nvPr>
        </p:nvSpPr>
        <p:spPr>
          <a:xfrm>
            <a:off x="3124200" y="6356351"/>
            <a:ext cx="2895600" cy="365125"/>
          </a:xfrm>
        </p:spPr>
        <p:txBody>
          <a:bodyPr/>
          <a:lstStyle/>
          <a:p>
            <a:r>
              <a:rPr lang="en-GB" smtClean="0"/>
              <a:t>http://archaeologydataservice.ac.uk</a:t>
            </a:r>
            <a:endParaRPr lang="en-GB"/>
          </a:p>
        </p:txBody>
      </p:sp>
      <p:sp>
        <p:nvSpPr>
          <p:cNvPr id="10" name="Slide Number Placeholder 5"/>
          <p:cNvSpPr>
            <a:spLocks noGrp="1"/>
          </p:cNvSpPr>
          <p:nvPr>
            <p:ph type="sldNum" sz="quarter" idx="12"/>
          </p:nvPr>
        </p:nvSpPr>
        <p:spPr>
          <a:xfrm>
            <a:off x="6553200" y="6356351"/>
            <a:ext cx="2133600" cy="365125"/>
          </a:xfrm>
        </p:spPr>
        <p:txBody>
          <a:bodyPr/>
          <a:lstStyle/>
          <a:p>
            <a:fld id="{D8093C14-5739-486C-939D-A24E5679AEC3}" type="slidenum">
              <a:rPr lang="en-GB" smtClean="0"/>
              <a:pPr/>
              <a:t>‹#›</a:t>
            </a:fld>
            <a:endParaRPr lang="en-GB"/>
          </a:p>
        </p:txBody>
      </p:sp>
      <p:sp>
        <p:nvSpPr>
          <p:cNvPr id="11" name="Rectangle 10"/>
          <p:cNvSpPr/>
          <p:nvPr userDrawn="1"/>
        </p:nvSpPr>
        <p:spPr>
          <a:xfrm>
            <a:off x="0" y="6525345"/>
            <a:ext cx="9144000" cy="332656"/>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GB"/>
          </a:p>
        </p:txBody>
      </p:sp>
      <p:sp>
        <p:nvSpPr>
          <p:cNvPr id="12" name="Rectangle 11"/>
          <p:cNvSpPr/>
          <p:nvPr userDrawn="1"/>
        </p:nvSpPr>
        <p:spPr>
          <a:xfrm>
            <a:off x="0" y="6381328"/>
            <a:ext cx="9144000" cy="1886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Date Placeholder 3"/>
          <p:cNvSpPr txBox="1">
            <a:spLocks/>
          </p:cNvSpPr>
          <p:nvPr userDrawn="1"/>
        </p:nvSpPr>
        <p:spPr>
          <a:xfrm>
            <a:off x="0" y="6525344"/>
            <a:ext cx="2590800" cy="332657"/>
          </a:xfrm>
          <a:prstGeom prst="rect">
            <a:avLst/>
          </a:prstGeom>
        </p:spPr>
        <p:txBody>
          <a:bodyPr vert="horz" lIns="91440" tIns="45720" rIns="91440" bIns="45720" rtlCol="0" anchor="ctr"/>
          <a:lstStyle>
            <a:lvl1pPr>
              <a:defRPr>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A8E7E070-B9B9-42EE-82B0-B43E19E54222}" type="datetime1">
              <a:rPr kumimoji="0" lang="en-GB" sz="1200" b="0" i="0" u="none" strike="noStrike" kern="1200" cap="none" spc="0" normalizeH="0" baseline="0" noProof="0" smtClean="0">
                <a:ln>
                  <a:noFill/>
                </a:ln>
                <a:solidFill>
                  <a:schemeClr val="bg1"/>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01/09/2016</a:t>
            </a:fld>
            <a:endParaRPr kumimoji="0" lang="en-GB" sz="1200" b="0" i="0" u="none" strike="noStrike" kern="1200" cap="none" spc="0" normalizeH="0" baseline="0" noProof="0" dirty="0" smtClean="0">
              <a:ln>
                <a:noFill/>
              </a:ln>
              <a:solidFill>
                <a:schemeClr val="bg1"/>
              </a:solidFill>
              <a:effectLst/>
              <a:uLnTx/>
              <a:uFillTx/>
              <a:latin typeface="+mn-lt"/>
              <a:ea typeface="+mn-ea"/>
              <a:cs typeface="+mn-cs"/>
            </a:endParaRPr>
          </a:p>
        </p:txBody>
      </p:sp>
      <p:sp>
        <p:nvSpPr>
          <p:cNvPr id="14" name="Footer Placeholder 4"/>
          <p:cNvSpPr txBox="1">
            <a:spLocks/>
          </p:cNvSpPr>
          <p:nvPr userDrawn="1"/>
        </p:nvSpPr>
        <p:spPr>
          <a:xfrm>
            <a:off x="3124200" y="6525345"/>
            <a:ext cx="2895600" cy="332656"/>
          </a:xfrm>
          <a:prstGeom prst="rect">
            <a:avLst/>
          </a:prstGeom>
        </p:spPr>
        <p:txBody>
          <a:bodyPr vert="horz" lIns="91440" tIns="45720" rIns="91440" bIns="45720" rtlCol="0" anchor="ctr"/>
          <a:lstStyle>
            <a:lvl1pPr>
              <a:defRPr>
                <a:solidFill>
                  <a:schemeClr val="bg1"/>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smtClean="0">
                <a:ln>
                  <a:noFill/>
                </a:ln>
                <a:solidFill>
                  <a:schemeClr val="bg1"/>
                </a:solidFill>
                <a:effectLst/>
                <a:uLnTx/>
                <a:uFillTx/>
                <a:latin typeface="+mn-lt"/>
                <a:ea typeface="+mn-ea"/>
                <a:cs typeface="+mn-cs"/>
              </a:rPr>
              <a:t>http://archaeologydataservice.ac.uk</a:t>
            </a:r>
            <a:endParaRPr kumimoji="0" lang="en-GB" sz="1200" b="0" i="0" u="none" strike="noStrike" kern="1200" cap="none" spc="0" normalizeH="0" baseline="0" noProof="0" dirty="0" smtClean="0">
              <a:ln>
                <a:noFill/>
              </a:ln>
              <a:solidFill>
                <a:schemeClr val="bg1"/>
              </a:solidFill>
              <a:effectLst/>
              <a:uLnTx/>
              <a:uFillTx/>
              <a:latin typeface="+mn-lt"/>
              <a:ea typeface="+mn-ea"/>
              <a:cs typeface="+mn-cs"/>
            </a:endParaRPr>
          </a:p>
        </p:txBody>
      </p:sp>
      <p:sp>
        <p:nvSpPr>
          <p:cNvPr id="15" name="Slide Number Placeholder 5"/>
          <p:cNvSpPr txBox="1">
            <a:spLocks/>
          </p:cNvSpPr>
          <p:nvPr userDrawn="1"/>
        </p:nvSpPr>
        <p:spPr>
          <a:xfrm>
            <a:off x="6553200" y="6525345"/>
            <a:ext cx="2483296" cy="332656"/>
          </a:xfrm>
          <a:prstGeom prst="rect">
            <a:avLst/>
          </a:prstGeom>
        </p:spPr>
        <p:txBody>
          <a:bodyPr vert="horz" lIns="91440" tIns="45720" rIns="91440" bIns="45720" rtlCol="0" anchor="ctr"/>
          <a:lstStyle>
            <a:lvl1pPr>
              <a:defRPr>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8093C14-5739-486C-939D-A24E5679AEC3}" type="slidenum">
              <a:rPr kumimoji="0" lang="en-GB" sz="1200" b="0" i="0" u="none" strike="noStrike" kern="1200" cap="none" spc="0" normalizeH="0" baseline="0" noProof="0" smtClean="0">
                <a:ln>
                  <a:noFill/>
                </a:ln>
                <a:solidFill>
                  <a:schemeClr val="bg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dirty="0" smtClean="0">
              <a:ln>
                <a:noFill/>
              </a:ln>
              <a:solidFill>
                <a:schemeClr val="bg1"/>
              </a:solidFill>
              <a:effectLst/>
              <a:uLnTx/>
              <a:uFillTx/>
              <a:latin typeface="+mn-lt"/>
              <a:ea typeface="+mn-ea"/>
              <a:cs typeface="+mn-cs"/>
            </a:endParaRPr>
          </a:p>
        </p:txBody>
      </p:sp>
      <p:sp>
        <p:nvSpPr>
          <p:cNvPr id="16" name="Rectangle 15"/>
          <p:cNvSpPr/>
          <p:nvPr userDrawn="1"/>
        </p:nvSpPr>
        <p:spPr>
          <a:xfrm>
            <a:off x="0" y="6309321"/>
            <a:ext cx="9144000" cy="72008"/>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p:cNvSpPr/>
          <p:nvPr userDrawn="1"/>
        </p:nvSpPr>
        <p:spPr>
          <a:xfrm>
            <a:off x="0" y="6237313"/>
            <a:ext cx="9144000" cy="72008"/>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p:cNvSpPr/>
          <p:nvPr userDrawn="1"/>
        </p:nvSpPr>
        <p:spPr>
          <a:xfrm>
            <a:off x="0" y="0"/>
            <a:ext cx="9144000" cy="141277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9" name="Picture 18" descr="ADS_logo_white.png"/>
          <p:cNvPicPr>
            <a:picLocks noChangeAspect="1"/>
          </p:cNvPicPr>
          <p:nvPr userDrawn="1"/>
        </p:nvPicPr>
        <p:blipFill>
          <a:blip r:embed="rId2" cstate="print"/>
          <a:stretch>
            <a:fillRect/>
          </a:stretch>
        </p:blipFill>
        <p:spPr>
          <a:xfrm>
            <a:off x="107504" y="116633"/>
            <a:ext cx="1224136" cy="408045"/>
          </a:xfrm>
          <a:prstGeom prst="rect">
            <a:avLst/>
          </a:prstGeom>
        </p:spPr>
      </p:pic>
      <p:sp>
        <p:nvSpPr>
          <p:cNvPr id="20" name="Title 1"/>
          <p:cNvSpPr>
            <a:spLocks noGrp="1"/>
          </p:cNvSpPr>
          <p:nvPr>
            <p:ph type="title"/>
          </p:nvPr>
        </p:nvSpPr>
        <p:spPr>
          <a:xfrm>
            <a:off x="457200" y="274638"/>
            <a:ext cx="8229600" cy="1143000"/>
          </a:xfrm>
        </p:spPr>
        <p:txBody>
          <a:bodyPr anchor="b">
            <a:normAutofit/>
          </a:bodyPr>
          <a:lstStyle>
            <a:lvl1pPr algn="r">
              <a:defRPr sz="4000">
                <a:solidFill>
                  <a:schemeClr val="bg1"/>
                </a:solidFill>
              </a:defRPr>
            </a:lvl1pPr>
          </a:lstStyle>
          <a:p>
            <a:r>
              <a:rPr lang="en-US" dirty="0" smtClean="0"/>
              <a:t>Click to edit Master title style</a:t>
            </a:r>
            <a:endParaRPr lang="en-GB"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0" name="Rectangle 9"/>
          <p:cNvSpPr/>
          <p:nvPr userDrawn="1"/>
        </p:nvSpPr>
        <p:spPr>
          <a:xfrm>
            <a:off x="0" y="0"/>
            <a:ext cx="9144000" cy="141277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descr="ADS_logo_white.png"/>
          <p:cNvPicPr>
            <a:picLocks noChangeAspect="1"/>
          </p:cNvPicPr>
          <p:nvPr userDrawn="1"/>
        </p:nvPicPr>
        <p:blipFill>
          <a:blip r:embed="rId2" cstate="print"/>
          <a:stretch>
            <a:fillRect/>
          </a:stretch>
        </p:blipFill>
        <p:spPr>
          <a:xfrm>
            <a:off x="107504" y="116633"/>
            <a:ext cx="1224136" cy="408045"/>
          </a:xfrm>
          <a:prstGeom prst="rect">
            <a:avLst/>
          </a:prstGeom>
        </p:spPr>
      </p:pic>
      <p:sp>
        <p:nvSpPr>
          <p:cNvPr id="12" name="Title 1"/>
          <p:cNvSpPr>
            <a:spLocks noGrp="1"/>
          </p:cNvSpPr>
          <p:nvPr>
            <p:ph type="title"/>
          </p:nvPr>
        </p:nvSpPr>
        <p:spPr>
          <a:xfrm>
            <a:off x="457200" y="274638"/>
            <a:ext cx="8229600" cy="1143000"/>
          </a:xfrm>
        </p:spPr>
        <p:txBody>
          <a:bodyPr anchor="b">
            <a:normAutofit/>
          </a:bodyPr>
          <a:lstStyle>
            <a:lvl1pPr algn="r">
              <a:defRPr sz="4000">
                <a:solidFill>
                  <a:schemeClr val="bg1"/>
                </a:solidFill>
              </a:defRPr>
            </a:lvl1pPr>
          </a:lstStyle>
          <a:p>
            <a:r>
              <a:rPr lang="en-US" dirty="0" smtClean="0"/>
              <a:t>Click to edit Master title style</a:t>
            </a:r>
            <a:endParaRPr lang="en-GB" dirty="0"/>
          </a:p>
        </p:txBody>
      </p:sp>
      <p:sp>
        <p:nvSpPr>
          <p:cNvPr id="13" name="Date Placeholder 3"/>
          <p:cNvSpPr>
            <a:spLocks noGrp="1"/>
          </p:cNvSpPr>
          <p:nvPr>
            <p:ph type="dt" sz="half" idx="10"/>
          </p:nvPr>
        </p:nvSpPr>
        <p:spPr>
          <a:xfrm>
            <a:off x="457200" y="6356351"/>
            <a:ext cx="2133600" cy="365125"/>
          </a:xfrm>
        </p:spPr>
        <p:txBody>
          <a:bodyPr/>
          <a:lstStyle/>
          <a:p>
            <a:fld id="{3CB3272B-A173-437F-8B1E-D7D9A0B93C0B}" type="datetime1">
              <a:rPr lang="en-GB" smtClean="0"/>
              <a:pPr/>
              <a:t>01/09/2016</a:t>
            </a:fld>
            <a:endParaRPr lang="en-GB"/>
          </a:p>
        </p:txBody>
      </p:sp>
      <p:sp>
        <p:nvSpPr>
          <p:cNvPr id="14" name="Footer Placeholder 4"/>
          <p:cNvSpPr>
            <a:spLocks noGrp="1"/>
          </p:cNvSpPr>
          <p:nvPr>
            <p:ph type="ftr" sz="quarter" idx="11"/>
          </p:nvPr>
        </p:nvSpPr>
        <p:spPr>
          <a:xfrm>
            <a:off x="3124200" y="6356351"/>
            <a:ext cx="2895600" cy="365125"/>
          </a:xfrm>
        </p:spPr>
        <p:txBody>
          <a:bodyPr/>
          <a:lstStyle/>
          <a:p>
            <a:r>
              <a:rPr lang="en-GB" smtClean="0"/>
              <a:t>http://archaeologydataservice.ac.uk</a:t>
            </a:r>
            <a:endParaRPr lang="en-GB"/>
          </a:p>
        </p:txBody>
      </p:sp>
      <p:sp>
        <p:nvSpPr>
          <p:cNvPr id="15" name="Slide Number Placeholder 5"/>
          <p:cNvSpPr>
            <a:spLocks noGrp="1"/>
          </p:cNvSpPr>
          <p:nvPr>
            <p:ph type="sldNum" sz="quarter" idx="12"/>
          </p:nvPr>
        </p:nvSpPr>
        <p:spPr>
          <a:xfrm>
            <a:off x="6553200" y="6356351"/>
            <a:ext cx="2133600" cy="365125"/>
          </a:xfrm>
        </p:spPr>
        <p:txBody>
          <a:bodyPr/>
          <a:lstStyle/>
          <a:p>
            <a:fld id="{D8093C14-5739-486C-939D-A24E5679AEC3}" type="slidenum">
              <a:rPr lang="en-GB" smtClean="0"/>
              <a:pPr/>
              <a:t>‹#›</a:t>
            </a:fld>
            <a:endParaRPr lang="en-GB"/>
          </a:p>
        </p:txBody>
      </p:sp>
      <p:sp>
        <p:nvSpPr>
          <p:cNvPr id="16" name="Rectangle 15"/>
          <p:cNvSpPr/>
          <p:nvPr userDrawn="1"/>
        </p:nvSpPr>
        <p:spPr>
          <a:xfrm>
            <a:off x="0" y="6525345"/>
            <a:ext cx="9144000" cy="332656"/>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GB"/>
          </a:p>
        </p:txBody>
      </p:sp>
      <p:sp>
        <p:nvSpPr>
          <p:cNvPr id="17" name="Rectangle 16"/>
          <p:cNvSpPr/>
          <p:nvPr userDrawn="1"/>
        </p:nvSpPr>
        <p:spPr>
          <a:xfrm>
            <a:off x="0" y="6381328"/>
            <a:ext cx="9144000" cy="1886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Date Placeholder 3"/>
          <p:cNvSpPr txBox="1">
            <a:spLocks/>
          </p:cNvSpPr>
          <p:nvPr userDrawn="1"/>
        </p:nvSpPr>
        <p:spPr>
          <a:xfrm>
            <a:off x="0" y="6525344"/>
            <a:ext cx="2590800" cy="332657"/>
          </a:xfrm>
          <a:prstGeom prst="rect">
            <a:avLst/>
          </a:prstGeom>
        </p:spPr>
        <p:txBody>
          <a:bodyPr vert="horz" lIns="91440" tIns="45720" rIns="91440" bIns="45720" rtlCol="0" anchor="ctr"/>
          <a:lstStyle>
            <a:lvl1pPr>
              <a:defRPr>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A8E7E070-B9B9-42EE-82B0-B43E19E54222}" type="datetime1">
              <a:rPr kumimoji="0" lang="en-GB" sz="1200" b="0" i="0" u="none" strike="noStrike" kern="1200" cap="none" spc="0" normalizeH="0" baseline="0" noProof="0" smtClean="0">
                <a:ln>
                  <a:noFill/>
                </a:ln>
                <a:solidFill>
                  <a:schemeClr val="bg1"/>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01/09/2016</a:t>
            </a:fld>
            <a:endParaRPr kumimoji="0" lang="en-GB" sz="1200" b="0" i="0" u="none" strike="noStrike" kern="1200" cap="none" spc="0" normalizeH="0" baseline="0" noProof="0" dirty="0" smtClean="0">
              <a:ln>
                <a:noFill/>
              </a:ln>
              <a:solidFill>
                <a:schemeClr val="bg1"/>
              </a:solidFill>
              <a:effectLst/>
              <a:uLnTx/>
              <a:uFillTx/>
              <a:latin typeface="+mn-lt"/>
              <a:ea typeface="+mn-ea"/>
              <a:cs typeface="+mn-cs"/>
            </a:endParaRPr>
          </a:p>
        </p:txBody>
      </p:sp>
      <p:sp>
        <p:nvSpPr>
          <p:cNvPr id="19" name="Footer Placeholder 4"/>
          <p:cNvSpPr txBox="1">
            <a:spLocks/>
          </p:cNvSpPr>
          <p:nvPr userDrawn="1"/>
        </p:nvSpPr>
        <p:spPr>
          <a:xfrm>
            <a:off x="3124200" y="6525345"/>
            <a:ext cx="2895600" cy="332656"/>
          </a:xfrm>
          <a:prstGeom prst="rect">
            <a:avLst/>
          </a:prstGeom>
        </p:spPr>
        <p:txBody>
          <a:bodyPr vert="horz" lIns="91440" tIns="45720" rIns="91440" bIns="45720" rtlCol="0" anchor="ctr"/>
          <a:lstStyle>
            <a:lvl1pPr>
              <a:defRPr>
                <a:solidFill>
                  <a:schemeClr val="bg1"/>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smtClean="0">
                <a:ln>
                  <a:noFill/>
                </a:ln>
                <a:solidFill>
                  <a:schemeClr val="bg1"/>
                </a:solidFill>
                <a:effectLst/>
                <a:uLnTx/>
                <a:uFillTx/>
                <a:latin typeface="+mn-lt"/>
                <a:ea typeface="+mn-ea"/>
                <a:cs typeface="+mn-cs"/>
              </a:rPr>
              <a:t>http://archaeologydataservice.ac.uk</a:t>
            </a:r>
            <a:endParaRPr kumimoji="0" lang="en-GB" sz="1200" b="0" i="0" u="none" strike="noStrike" kern="1200" cap="none" spc="0" normalizeH="0" baseline="0" noProof="0" dirty="0" smtClean="0">
              <a:ln>
                <a:noFill/>
              </a:ln>
              <a:solidFill>
                <a:schemeClr val="bg1"/>
              </a:solidFill>
              <a:effectLst/>
              <a:uLnTx/>
              <a:uFillTx/>
              <a:latin typeface="+mn-lt"/>
              <a:ea typeface="+mn-ea"/>
              <a:cs typeface="+mn-cs"/>
            </a:endParaRPr>
          </a:p>
        </p:txBody>
      </p:sp>
      <p:sp>
        <p:nvSpPr>
          <p:cNvPr id="20" name="Slide Number Placeholder 5"/>
          <p:cNvSpPr txBox="1">
            <a:spLocks/>
          </p:cNvSpPr>
          <p:nvPr userDrawn="1"/>
        </p:nvSpPr>
        <p:spPr>
          <a:xfrm>
            <a:off x="6553200" y="6525345"/>
            <a:ext cx="2483296" cy="332656"/>
          </a:xfrm>
          <a:prstGeom prst="rect">
            <a:avLst/>
          </a:prstGeom>
        </p:spPr>
        <p:txBody>
          <a:bodyPr vert="horz" lIns="91440" tIns="45720" rIns="91440" bIns="45720" rtlCol="0" anchor="ctr"/>
          <a:lstStyle>
            <a:lvl1pPr>
              <a:defRPr>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8093C14-5739-486C-939D-A24E5679AEC3}" type="slidenum">
              <a:rPr kumimoji="0" lang="en-GB" sz="1200" b="0" i="0" u="none" strike="noStrike" kern="1200" cap="none" spc="0" normalizeH="0" baseline="0" noProof="0" smtClean="0">
                <a:ln>
                  <a:noFill/>
                </a:ln>
                <a:solidFill>
                  <a:schemeClr val="bg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dirty="0" smtClean="0">
              <a:ln>
                <a:noFill/>
              </a:ln>
              <a:solidFill>
                <a:schemeClr val="bg1"/>
              </a:solidFill>
              <a:effectLst/>
              <a:uLnTx/>
              <a:uFillTx/>
              <a:latin typeface="+mn-lt"/>
              <a:ea typeface="+mn-ea"/>
              <a:cs typeface="+mn-cs"/>
            </a:endParaRPr>
          </a:p>
        </p:txBody>
      </p:sp>
      <p:sp>
        <p:nvSpPr>
          <p:cNvPr id="21" name="Rectangle 20"/>
          <p:cNvSpPr/>
          <p:nvPr userDrawn="1"/>
        </p:nvSpPr>
        <p:spPr>
          <a:xfrm>
            <a:off x="0" y="6309321"/>
            <a:ext cx="9144000" cy="72008"/>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p:cNvSpPr/>
          <p:nvPr userDrawn="1"/>
        </p:nvSpPr>
        <p:spPr>
          <a:xfrm>
            <a:off x="0" y="6237313"/>
            <a:ext cx="9144000" cy="72008"/>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3"/>
          <p:cNvSpPr>
            <a:spLocks noGrp="1"/>
          </p:cNvSpPr>
          <p:nvPr>
            <p:ph type="dt" sz="half" idx="10"/>
          </p:nvPr>
        </p:nvSpPr>
        <p:spPr>
          <a:xfrm>
            <a:off x="457200" y="6356351"/>
            <a:ext cx="2133600" cy="365125"/>
          </a:xfrm>
        </p:spPr>
        <p:txBody>
          <a:bodyPr/>
          <a:lstStyle/>
          <a:p>
            <a:fld id="{3CB3272B-A173-437F-8B1E-D7D9A0B93C0B}" type="datetime1">
              <a:rPr lang="en-GB" smtClean="0"/>
              <a:pPr/>
              <a:t>01/09/2016</a:t>
            </a:fld>
            <a:endParaRPr lang="en-GB"/>
          </a:p>
        </p:txBody>
      </p:sp>
      <p:sp>
        <p:nvSpPr>
          <p:cNvPr id="9" name="Footer Placeholder 4"/>
          <p:cNvSpPr>
            <a:spLocks noGrp="1"/>
          </p:cNvSpPr>
          <p:nvPr>
            <p:ph type="ftr" sz="quarter" idx="11"/>
          </p:nvPr>
        </p:nvSpPr>
        <p:spPr>
          <a:xfrm>
            <a:off x="3124200" y="6356351"/>
            <a:ext cx="2895600" cy="365125"/>
          </a:xfrm>
        </p:spPr>
        <p:txBody>
          <a:bodyPr/>
          <a:lstStyle/>
          <a:p>
            <a:r>
              <a:rPr lang="en-GB" smtClean="0"/>
              <a:t>http://archaeologydataservice.ac.uk</a:t>
            </a:r>
            <a:endParaRPr lang="en-GB"/>
          </a:p>
        </p:txBody>
      </p:sp>
      <p:sp>
        <p:nvSpPr>
          <p:cNvPr id="10" name="Slide Number Placeholder 5"/>
          <p:cNvSpPr>
            <a:spLocks noGrp="1"/>
          </p:cNvSpPr>
          <p:nvPr>
            <p:ph type="sldNum" sz="quarter" idx="12"/>
          </p:nvPr>
        </p:nvSpPr>
        <p:spPr>
          <a:xfrm>
            <a:off x="6553200" y="6356351"/>
            <a:ext cx="2133600" cy="365125"/>
          </a:xfrm>
        </p:spPr>
        <p:txBody>
          <a:bodyPr/>
          <a:lstStyle/>
          <a:p>
            <a:fld id="{D8093C14-5739-486C-939D-A24E5679AEC3}" type="slidenum">
              <a:rPr lang="en-GB" smtClean="0"/>
              <a:pPr/>
              <a:t>‹#›</a:t>
            </a:fld>
            <a:endParaRPr lang="en-GB"/>
          </a:p>
        </p:txBody>
      </p:sp>
      <p:sp>
        <p:nvSpPr>
          <p:cNvPr id="11" name="Rectangle 10"/>
          <p:cNvSpPr/>
          <p:nvPr userDrawn="1"/>
        </p:nvSpPr>
        <p:spPr>
          <a:xfrm>
            <a:off x="0" y="6525345"/>
            <a:ext cx="9144000" cy="33265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GB"/>
          </a:p>
        </p:txBody>
      </p:sp>
      <p:sp>
        <p:nvSpPr>
          <p:cNvPr id="12" name="Rectangle 11"/>
          <p:cNvSpPr/>
          <p:nvPr userDrawn="1"/>
        </p:nvSpPr>
        <p:spPr>
          <a:xfrm>
            <a:off x="0" y="6381328"/>
            <a:ext cx="9144000" cy="18864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Date Placeholder 3"/>
          <p:cNvSpPr txBox="1">
            <a:spLocks/>
          </p:cNvSpPr>
          <p:nvPr userDrawn="1"/>
        </p:nvSpPr>
        <p:spPr>
          <a:xfrm>
            <a:off x="0" y="6525344"/>
            <a:ext cx="2590800" cy="332657"/>
          </a:xfrm>
          <a:prstGeom prst="rect">
            <a:avLst/>
          </a:prstGeom>
        </p:spPr>
        <p:txBody>
          <a:bodyPr vert="horz" lIns="91440" tIns="45720" rIns="91440" bIns="45720" rtlCol="0" anchor="ctr"/>
          <a:lstStyle>
            <a:lvl1pPr>
              <a:defRPr>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A8E7E070-B9B9-42EE-82B0-B43E19E54222}" type="datetime1">
              <a:rPr kumimoji="0" lang="en-GB" sz="1200" b="0" i="0" u="none" strike="noStrike" kern="1200" cap="none" spc="0" normalizeH="0" baseline="0" noProof="0" smtClean="0">
                <a:ln>
                  <a:noFill/>
                </a:ln>
                <a:solidFill>
                  <a:schemeClr val="bg1"/>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01/09/2016</a:t>
            </a:fld>
            <a:endParaRPr kumimoji="0" lang="en-GB" sz="1200" b="0" i="0" u="none" strike="noStrike" kern="1200" cap="none" spc="0" normalizeH="0" baseline="0" noProof="0" dirty="0" smtClean="0">
              <a:ln>
                <a:noFill/>
              </a:ln>
              <a:solidFill>
                <a:schemeClr val="bg1"/>
              </a:solidFill>
              <a:effectLst/>
              <a:uLnTx/>
              <a:uFillTx/>
              <a:latin typeface="+mn-lt"/>
              <a:ea typeface="+mn-ea"/>
              <a:cs typeface="+mn-cs"/>
            </a:endParaRPr>
          </a:p>
        </p:txBody>
      </p:sp>
      <p:sp>
        <p:nvSpPr>
          <p:cNvPr id="14" name="Footer Placeholder 4"/>
          <p:cNvSpPr txBox="1">
            <a:spLocks/>
          </p:cNvSpPr>
          <p:nvPr userDrawn="1"/>
        </p:nvSpPr>
        <p:spPr>
          <a:xfrm>
            <a:off x="3124200" y="6525345"/>
            <a:ext cx="2895600" cy="332656"/>
          </a:xfrm>
          <a:prstGeom prst="rect">
            <a:avLst/>
          </a:prstGeom>
        </p:spPr>
        <p:txBody>
          <a:bodyPr vert="horz" lIns="91440" tIns="45720" rIns="91440" bIns="45720" rtlCol="0" anchor="ctr"/>
          <a:lstStyle>
            <a:lvl1pPr>
              <a:defRPr>
                <a:solidFill>
                  <a:schemeClr val="bg1"/>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smtClean="0">
                <a:ln>
                  <a:noFill/>
                </a:ln>
                <a:solidFill>
                  <a:schemeClr val="bg1"/>
                </a:solidFill>
                <a:effectLst/>
                <a:uLnTx/>
                <a:uFillTx/>
                <a:latin typeface="+mn-lt"/>
                <a:ea typeface="+mn-ea"/>
                <a:cs typeface="+mn-cs"/>
              </a:rPr>
              <a:t>http://archaeologydataservice.ac.uk</a:t>
            </a:r>
            <a:endParaRPr kumimoji="0" lang="en-GB" sz="1200" b="0" i="0" u="none" strike="noStrike" kern="1200" cap="none" spc="0" normalizeH="0" baseline="0" noProof="0" dirty="0" smtClean="0">
              <a:ln>
                <a:noFill/>
              </a:ln>
              <a:solidFill>
                <a:schemeClr val="bg1"/>
              </a:solidFill>
              <a:effectLst/>
              <a:uLnTx/>
              <a:uFillTx/>
              <a:latin typeface="+mn-lt"/>
              <a:ea typeface="+mn-ea"/>
              <a:cs typeface="+mn-cs"/>
            </a:endParaRPr>
          </a:p>
        </p:txBody>
      </p:sp>
      <p:sp>
        <p:nvSpPr>
          <p:cNvPr id="15" name="Slide Number Placeholder 5"/>
          <p:cNvSpPr txBox="1">
            <a:spLocks/>
          </p:cNvSpPr>
          <p:nvPr userDrawn="1"/>
        </p:nvSpPr>
        <p:spPr>
          <a:xfrm>
            <a:off x="6553200" y="6525345"/>
            <a:ext cx="2483296" cy="332656"/>
          </a:xfrm>
          <a:prstGeom prst="rect">
            <a:avLst/>
          </a:prstGeom>
        </p:spPr>
        <p:txBody>
          <a:bodyPr vert="horz" lIns="91440" tIns="45720" rIns="91440" bIns="45720" rtlCol="0" anchor="ctr"/>
          <a:lstStyle>
            <a:lvl1pPr>
              <a:defRPr>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8093C14-5739-486C-939D-A24E5679AEC3}" type="slidenum">
              <a:rPr kumimoji="0" lang="en-GB" sz="1200" b="0" i="0" u="none" strike="noStrike" kern="1200" cap="none" spc="0" normalizeH="0" baseline="0" noProof="0" smtClean="0">
                <a:ln>
                  <a:noFill/>
                </a:ln>
                <a:solidFill>
                  <a:schemeClr val="bg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dirty="0" smtClean="0">
              <a:ln>
                <a:noFill/>
              </a:ln>
              <a:solidFill>
                <a:schemeClr val="bg1"/>
              </a:solidFill>
              <a:effectLst/>
              <a:uLnTx/>
              <a:uFillTx/>
              <a:latin typeface="+mn-lt"/>
              <a:ea typeface="+mn-ea"/>
              <a:cs typeface="+mn-cs"/>
            </a:endParaRPr>
          </a:p>
        </p:txBody>
      </p:sp>
      <p:sp>
        <p:nvSpPr>
          <p:cNvPr id="16" name="Rectangle 15"/>
          <p:cNvSpPr/>
          <p:nvPr userDrawn="1"/>
        </p:nvSpPr>
        <p:spPr>
          <a:xfrm>
            <a:off x="0" y="6309321"/>
            <a:ext cx="9144000" cy="7200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p:cNvSpPr/>
          <p:nvPr userDrawn="1"/>
        </p:nvSpPr>
        <p:spPr>
          <a:xfrm>
            <a:off x="0" y="6237313"/>
            <a:ext cx="9144000" cy="7200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3"/>
          <p:cNvSpPr>
            <a:spLocks noGrp="1"/>
          </p:cNvSpPr>
          <p:nvPr>
            <p:ph type="dt" sz="half" idx="10"/>
          </p:nvPr>
        </p:nvSpPr>
        <p:spPr>
          <a:xfrm>
            <a:off x="457200" y="6356351"/>
            <a:ext cx="2133600" cy="365125"/>
          </a:xfrm>
        </p:spPr>
        <p:txBody>
          <a:bodyPr/>
          <a:lstStyle/>
          <a:p>
            <a:fld id="{3CB3272B-A173-437F-8B1E-D7D9A0B93C0B}" type="datetime1">
              <a:rPr lang="en-GB" smtClean="0"/>
              <a:pPr/>
              <a:t>01/09/2016</a:t>
            </a:fld>
            <a:endParaRPr lang="en-GB"/>
          </a:p>
        </p:txBody>
      </p:sp>
      <p:sp>
        <p:nvSpPr>
          <p:cNvPr id="9" name="Footer Placeholder 4"/>
          <p:cNvSpPr>
            <a:spLocks noGrp="1"/>
          </p:cNvSpPr>
          <p:nvPr>
            <p:ph type="ftr" sz="quarter" idx="11"/>
          </p:nvPr>
        </p:nvSpPr>
        <p:spPr>
          <a:xfrm>
            <a:off x="3124200" y="6356351"/>
            <a:ext cx="2895600" cy="365125"/>
          </a:xfrm>
        </p:spPr>
        <p:txBody>
          <a:bodyPr/>
          <a:lstStyle/>
          <a:p>
            <a:r>
              <a:rPr lang="en-GB" smtClean="0"/>
              <a:t>http://archaeologydataservice.ac.uk</a:t>
            </a:r>
            <a:endParaRPr lang="en-GB"/>
          </a:p>
        </p:txBody>
      </p:sp>
      <p:sp>
        <p:nvSpPr>
          <p:cNvPr id="10" name="Slide Number Placeholder 5"/>
          <p:cNvSpPr>
            <a:spLocks noGrp="1"/>
          </p:cNvSpPr>
          <p:nvPr>
            <p:ph type="sldNum" sz="quarter" idx="12"/>
          </p:nvPr>
        </p:nvSpPr>
        <p:spPr>
          <a:xfrm>
            <a:off x="6553200" y="6356351"/>
            <a:ext cx="2133600" cy="365125"/>
          </a:xfrm>
        </p:spPr>
        <p:txBody>
          <a:bodyPr/>
          <a:lstStyle/>
          <a:p>
            <a:fld id="{D8093C14-5739-486C-939D-A24E5679AEC3}" type="slidenum">
              <a:rPr lang="en-GB" smtClean="0"/>
              <a:pPr/>
              <a:t>‹#›</a:t>
            </a:fld>
            <a:endParaRPr lang="en-GB"/>
          </a:p>
        </p:txBody>
      </p:sp>
      <p:sp>
        <p:nvSpPr>
          <p:cNvPr id="11" name="Rectangle 10"/>
          <p:cNvSpPr/>
          <p:nvPr userDrawn="1"/>
        </p:nvSpPr>
        <p:spPr>
          <a:xfrm>
            <a:off x="0" y="6525345"/>
            <a:ext cx="9144000" cy="33265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GB"/>
          </a:p>
        </p:txBody>
      </p:sp>
      <p:sp>
        <p:nvSpPr>
          <p:cNvPr id="12" name="Rectangle 11"/>
          <p:cNvSpPr/>
          <p:nvPr userDrawn="1"/>
        </p:nvSpPr>
        <p:spPr>
          <a:xfrm>
            <a:off x="0" y="6381328"/>
            <a:ext cx="9144000" cy="18864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Footer Placeholder 4"/>
          <p:cNvSpPr txBox="1">
            <a:spLocks/>
          </p:cNvSpPr>
          <p:nvPr userDrawn="1"/>
        </p:nvSpPr>
        <p:spPr>
          <a:xfrm>
            <a:off x="3124200" y="6525345"/>
            <a:ext cx="2895600" cy="332656"/>
          </a:xfrm>
          <a:prstGeom prst="rect">
            <a:avLst/>
          </a:prstGeom>
        </p:spPr>
        <p:txBody>
          <a:bodyPr vert="horz" lIns="91440" tIns="45720" rIns="91440" bIns="45720" rtlCol="0" anchor="ctr"/>
          <a:lstStyle>
            <a:lvl1pPr>
              <a:defRPr>
                <a:solidFill>
                  <a:schemeClr val="bg1"/>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smtClean="0">
                <a:ln>
                  <a:noFill/>
                </a:ln>
                <a:solidFill>
                  <a:schemeClr val="bg1"/>
                </a:solidFill>
                <a:effectLst/>
                <a:uLnTx/>
                <a:uFillTx/>
                <a:latin typeface="+mn-lt"/>
                <a:ea typeface="+mn-ea"/>
                <a:cs typeface="+mn-cs"/>
              </a:rPr>
              <a:t>http://archaeologydataservice.ac.uk</a:t>
            </a:r>
            <a:endParaRPr kumimoji="0" lang="en-GB" sz="1200" b="0" i="0" u="none" strike="noStrike" kern="1200" cap="none" spc="0" normalizeH="0" baseline="0" noProof="0" dirty="0" smtClean="0">
              <a:ln>
                <a:noFill/>
              </a:ln>
              <a:solidFill>
                <a:schemeClr val="bg1"/>
              </a:solidFill>
              <a:effectLst/>
              <a:uLnTx/>
              <a:uFillTx/>
              <a:latin typeface="+mn-lt"/>
              <a:ea typeface="+mn-ea"/>
              <a:cs typeface="+mn-cs"/>
            </a:endParaRPr>
          </a:p>
        </p:txBody>
      </p:sp>
      <p:sp>
        <p:nvSpPr>
          <p:cNvPr id="16" name="Rectangle 15"/>
          <p:cNvSpPr/>
          <p:nvPr userDrawn="1"/>
        </p:nvSpPr>
        <p:spPr>
          <a:xfrm>
            <a:off x="0" y="6309321"/>
            <a:ext cx="9144000" cy="7200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p:cNvSpPr/>
          <p:nvPr userDrawn="1"/>
        </p:nvSpPr>
        <p:spPr>
          <a:xfrm>
            <a:off x="0" y="6237313"/>
            <a:ext cx="9144000" cy="7200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1"/>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648200" y="1600201"/>
            <a:ext cx="4038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4648200" y="3941764"/>
            <a:ext cx="4038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Rectangle 9"/>
          <p:cNvSpPr>
            <a:spLocks noGrp="1" noChangeArrowheads="1"/>
          </p:cNvSpPr>
          <p:nvPr>
            <p:ph type="dt" sz="half" idx="10"/>
          </p:nvPr>
        </p:nvSpPr>
        <p:spPr>
          <a:ln/>
        </p:spPr>
        <p:txBody>
          <a:bodyPr/>
          <a:lstStyle>
            <a:lvl1pPr>
              <a:defRPr/>
            </a:lvl1pPr>
          </a:lstStyle>
          <a:p>
            <a:pPr>
              <a:defRPr/>
            </a:pPr>
            <a:endParaRPr lang="en-GB"/>
          </a:p>
        </p:txBody>
      </p:sp>
      <p:sp>
        <p:nvSpPr>
          <p:cNvPr id="7" name="Rectangle 10"/>
          <p:cNvSpPr>
            <a:spLocks noGrp="1" noChangeArrowheads="1"/>
          </p:cNvSpPr>
          <p:nvPr>
            <p:ph type="ftr" sz="quarter" idx="11"/>
          </p:nvPr>
        </p:nvSpPr>
        <p:spPr>
          <a:ln/>
        </p:spPr>
        <p:txBody>
          <a:bodyPr/>
          <a:lstStyle>
            <a:lvl1pPr>
              <a:defRPr/>
            </a:lvl1pPr>
          </a:lstStyle>
          <a:p>
            <a:pPr>
              <a:defRPr/>
            </a:pPr>
            <a:endParaRPr lang="en-GB"/>
          </a:p>
        </p:txBody>
      </p:sp>
      <p:sp>
        <p:nvSpPr>
          <p:cNvPr id="8" name="Rectangle 11"/>
          <p:cNvSpPr>
            <a:spLocks noGrp="1" noChangeArrowheads="1"/>
          </p:cNvSpPr>
          <p:nvPr>
            <p:ph type="sldNum" sz="quarter" idx="12"/>
          </p:nvPr>
        </p:nvSpPr>
        <p:spPr>
          <a:ln/>
        </p:spPr>
        <p:txBody>
          <a:bodyPr/>
          <a:lstStyle>
            <a:lvl1pPr>
              <a:defRPr/>
            </a:lvl1pPr>
          </a:lstStyle>
          <a:p>
            <a:pPr>
              <a:defRPr/>
            </a:pPr>
            <a:fld id="{6F3F755C-4E6C-41A3-AB71-16F755F9A388}" type="slidenum">
              <a:rPr lang="en-GB"/>
              <a:pPr>
                <a:defRPr/>
              </a:pPr>
              <a:t>‹#›</a:t>
            </a:fld>
            <a:endParaRPr lang="en-GB"/>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57200" y="1600201"/>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1"/>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smtClean="0"/>
            </a:lvl1pPr>
          </a:lstStyle>
          <a:p>
            <a:pPr>
              <a:defRPr/>
            </a:pPr>
            <a:fld id="{02E4C2D1-9C11-481B-A605-D3CE3DBC7C44}" type="datetime1">
              <a:rPr lang="en-GB"/>
              <a:pPr>
                <a:defRPr/>
              </a:pPr>
              <a:t>01/09/2016</a:t>
            </a:fld>
            <a:endParaRPr lang="en-GB"/>
          </a:p>
        </p:txBody>
      </p:sp>
      <p:sp>
        <p:nvSpPr>
          <p:cNvPr id="6" name="Footer Placeholder 5"/>
          <p:cNvSpPr>
            <a:spLocks noGrp="1"/>
          </p:cNvSpPr>
          <p:nvPr>
            <p:ph type="ftr" sz="quarter" idx="11"/>
          </p:nvPr>
        </p:nvSpPr>
        <p:spPr/>
        <p:txBody>
          <a:bodyPr/>
          <a:lstStyle>
            <a:lvl1pPr>
              <a:defRPr smtClean="0"/>
            </a:lvl1pPr>
          </a:lstStyle>
          <a:p>
            <a:pPr>
              <a:defRPr/>
            </a:pPr>
            <a:endParaRPr lang="en-GB"/>
          </a:p>
        </p:txBody>
      </p:sp>
      <p:sp>
        <p:nvSpPr>
          <p:cNvPr id="7" name="Slide Number Placeholder 6"/>
          <p:cNvSpPr>
            <a:spLocks noGrp="1"/>
          </p:cNvSpPr>
          <p:nvPr>
            <p:ph type="sldNum" sz="quarter" idx="12"/>
          </p:nvPr>
        </p:nvSpPr>
        <p:spPr/>
        <p:txBody>
          <a:bodyPr/>
          <a:lstStyle>
            <a:lvl1pPr>
              <a:defRPr smtClean="0"/>
            </a:lvl1pPr>
          </a:lstStyle>
          <a:p>
            <a:pPr>
              <a:defRPr/>
            </a:pPr>
            <a:fld id="{1E3A832B-FA0F-405C-93DF-7FF7B7E73C46}" type="slidenum">
              <a:rPr lang="en-GB"/>
              <a:pPr>
                <a:defRPr/>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115616" y="1556793"/>
            <a:ext cx="7571184" cy="4569371"/>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10"/>
          </p:nvPr>
        </p:nvSpPr>
        <p:spPr>
          <a:xfrm>
            <a:off x="3590528" y="6448252"/>
            <a:ext cx="2133600" cy="365125"/>
          </a:xfrm>
        </p:spPr>
        <p:txBody>
          <a:bodyPr/>
          <a:lstStyle>
            <a:lvl1pPr algn="r">
              <a:defRPr/>
            </a:lvl1pPr>
          </a:lstStyle>
          <a:p>
            <a:fld id="{3CB3272B-A173-437F-8B1E-D7D9A0B93C0B}" type="datetime1">
              <a:rPr lang="en-GB" smtClean="0"/>
              <a:pPr/>
              <a:t>01/09/2016</a:t>
            </a:fld>
            <a:endParaRPr lang="en-GB" dirty="0"/>
          </a:p>
        </p:txBody>
      </p:sp>
      <p:sp>
        <p:nvSpPr>
          <p:cNvPr id="5" name="Footer Placeholder 4"/>
          <p:cNvSpPr>
            <a:spLocks noGrp="1"/>
          </p:cNvSpPr>
          <p:nvPr>
            <p:ph type="ftr" sz="quarter" idx="11"/>
          </p:nvPr>
        </p:nvSpPr>
        <p:spPr>
          <a:xfrm>
            <a:off x="5750768" y="6448252"/>
            <a:ext cx="2607568" cy="365125"/>
          </a:xfrm>
        </p:spPr>
        <p:txBody>
          <a:bodyPr/>
          <a:lstStyle/>
          <a:p>
            <a:r>
              <a:rPr lang="en-GB" dirty="0" smtClean="0"/>
              <a:t>http://archaeologydataservice.ac.uk</a:t>
            </a:r>
            <a:endParaRPr lang="en-GB" dirty="0"/>
          </a:p>
        </p:txBody>
      </p:sp>
      <p:sp>
        <p:nvSpPr>
          <p:cNvPr id="6" name="Slide Number Placeholder 5"/>
          <p:cNvSpPr>
            <a:spLocks noGrp="1"/>
          </p:cNvSpPr>
          <p:nvPr>
            <p:ph type="sldNum" sz="quarter" idx="12"/>
          </p:nvPr>
        </p:nvSpPr>
        <p:spPr>
          <a:xfrm>
            <a:off x="8415064" y="6448252"/>
            <a:ext cx="621432" cy="365125"/>
          </a:xfrm>
        </p:spPr>
        <p:txBody>
          <a:bodyPr/>
          <a:lstStyle/>
          <a:p>
            <a:fld id="{D8093C14-5739-486C-939D-A24E5679AEC3}" type="slidenum">
              <a:rPr lang="en-GB" smtClean="0"/>
              <a:pPr/>
              <a:t>‹#›</a:t>
            </a:fld>
            <a:endParaRPr lang="en-GB" dirty="0"/>
          </a:p>
        </p:txBody>
      </p:sp>
      <p:sp>
        <p:nvSpPr>
          <p:cNvPr id="7" name="Rectangle 6"/>
          <p:cNvSpPr/>
          <p:nvPr userDrawn="1"/>
        </p:nvSpPr>
        <p:spPr>
          <a:xfrm>
            <a:off x="0" y="0"/>
            <a:ext cx="467544" cy="6858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GB"/>
          </a:p>
        </p:txBody>
      </p:sp>
      <p:sp>
        <p:nvSpPr>
          <p:cNvPr id="8" name="Rectangle 7"/>
          <p:cNvSpPr/>
          <p:nvPr userDrawn="1"/>
        </p:nvSpPr>
        <p:spPr>
          <a:xfrm>
            <a:off x="467544" y="0"/>
            <a:ext cx="72008" cy="6858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539552" y="0"/>
            <a:ext cx="72008" cy="6858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p:cNvSpPr/>
          <p:nvPr userDrawn="1"/>
        </p:nvSpPr>
        <p:spPr>
          <a:xfrm>
            <a:off x="611562" y="0"/>
            <a:ext cx="45719"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7" name="Picture 16" descr="ADS_logo_white.png"/>
          <p:cNvPicPr>
            <a:picLocks noChangeAspect="1"/>
          </p:cNvPicPr>
          <p:nvPr userDrawn="1"/>
        </p:nvPicPr>
        <p:blipFill>
          <a:blip r:embed="rId2" cstate="print"/>
          <a:stretch>
            <a:fillRect/>
          </a:stretch>
        </p:blipFill>
        <p:spPr>
          <a:xfrm>
            <a:off x="-252536" y="428668"/>
            <a:ext cx="1008112" cy="336037"/>
          </a:xfrm>
          <a:prstGeom prst="rect">
            <a:avLst/>
          </a:prstGeom>
          <a:scene3d>
            <a:camera prst="orthographicFront">
              <a:rot lat="0" lon="0" rev="5400000"/>
            </a:camera>
            <a:lightRig rig="threePt" dir="t"/>
          </a:scene3d>
        </p:spPr>
      </p:pic>
      <p:sp>
        <p:nvSpPr>
          <p:cNvPr id="2" name="Title 1"/>
          <p:cNvSpPr>
            <a:spLocks noGrp="1"/>
          </p:cNvSpPr>
          <p:nvPr>
            <p:ph type="title"/>
          </p:nvPr>
        </p:nvSpPr>
        <p:spPr>
          <a:xfrm>
            <a:off x="1115616" y="274638"/>
            <a:ext cx="7571184" cy="1143000"/>
          </a:xfrm>
        </p:spPr>
        <p:txBody>
          <a:bodyPr anchor="b">
            <a:normAutofit/>
          </a:bodyPr>
          <a:lstStyle>
            <a:lvl1pPr algn="r">
              <a:defRPr sz="4000">
                <a:solidFill>
                  <a:schemeClr val="tx2"/>
                </a:solidFill>
              </a:defRPr>
            </a:lvl1pPr>
          </a:lstStyle>
          <a:p>
            <a:r>
              <a:rPr lang="en-US" dirty="0" smtClean="0"/>
              <a:t>Click to edit Master title style</a:t>
            </a:r>
            <a:endParaRPr lang="en-GB"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9" name="Rectangle 8"/>
          <p:cNvSpPr/>
          <p:nvPr userDrawn="1"/>
        </p:nvSpPr>
        <p:spPr>
          <a:xfrm>
            <a:off x="0" y="3212976"/>
            <a:ext cx="9144000" cy="165618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ctrTitle"/>
          </p:nvPr>
        </p:nvSpPr>
        <p:spPr>
          <a:xfrm>
            <a:off x="3779912" y="404664"/>
            <a:ext cx="5184576" cy="2592288"/>
          </a:xfrm>
          <a:noFill/>
        </p:spPr>
        <p:txBody>
          <a:bodyPr anchor="b"/>
          <a:lstStyle>
            <a:lvl1pPr algn="r">
              <a:defRPr/>
            </a:lvl1pPr>
          </a:lstStyle>
          <a:p>
            <a:r>
              <a:rPr lang="en-US" dirty="0" smtClean="0"/>
              <a:t>Click to edit Master title style</a:t>
            </a:r>
            <a:endParaRPr lang="en-GB" dirty="0"/>
          </a:p>
        </p:txBody>
      </p:sp>
      <p:sp>
        <p:nvSpPr>
          <p:cNvPr id="3" name="Subtitle 2"/>
          <p:cNvSpPr>
            <a:spLocks noGrp="1"/>
          </p:cNvSpPr>
          <p:nvPr>
            <p:ph type="subTitle" idx="1"/>
          </p:nvPr>
        </p:nvSpPr>
        <p:spPr>
          <a:xfrm>
            <a:off x="3923928" y="3284985"/>
            <a:ext cx="5000600" cy="1584176"/>
          </a:xfrm>
        </p:spPr>
        <p:txBody>
          <a:bodyPr/>
          <a:lstStyle>
            <a:lvl1pPr marL="0" indent="0" algn="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GB" dirty="0"/>
          </a:p>
        </p:txBody>
      </p:sp>
      <p:pic>
        <p:nvPicPr>
          <p:cNvPr id="8" name="Picture 7" descr="ADS_logo_white.png"/>
          <p:cNvPicPr>
            <a:picLocks noChangeAspect="1"/>
          </p:cNvPicPr>
          <p:nvPr userDrawn="1"/>
        </p:nvPicPr>
        <p:blipFill>
          <a:blip r:embed="rId2" cstate="print"/>
          <a:stretch>
            <a:fillRect/>
          </a:stretch>
        </p:blipFill>
        <p:spPr>
          <a:xfrm>
            <a:off x="179513" y="3429000"/>
            <a:ext cx="2209428" cy="736476"/>
          </a:xfrm>
          <a:prstGeom prst="rect">
            <a:avLst/>
          </a:prstGeom>
        </p:spPr>
      </p:pic>
      <p:sp>
        <p:nvSpPr>
          <p:cNvPr id="11" name="TextBox 10"/>
          <p:cNvSpPr txBox="1"/>
          <p:nvPr userDrawn="1"/>
        </p:nvSpPr>
        <p:spPr>
          <a:xfrm>
            <a:off x="4211960" y="5013176"/>
            <a:ext cx="4752528" cy="369332"/>
          </a:xfrm>
          <a:prstGeom prst="rect">
            <a:avLst/>
          </a:prstGeom>
          <a:noFill/>
        </p:spPr>
        <p:txBody>
          <a:bodyPr wrap="square" rtlCol="0">
            <a:spAutoFit/>
          </a:bodyPr>
          <a:lstStyle/>
          <a:p>
            <a:pPr algn="r"/>
            <a:r>
              <a:rPr lang="en-GB" dirty="0" smtClean="0"/>
              <a:t>Your Name</a:t>
            </a:r>
            <a:endParaRPr lang="en-GB" dirty="0"/>
          </a:p>
        </p:txBody>
      </p:sp>
      <p:sp>
        <p:nvSpPr>
          <p:cNvPr id="15" name="Date Placeholder 3"/>
          <p:cNvSpPr>
            <a:spLocks noGrp="1"/>
          </p:cNvSpPr>
          <p:nvPr>
            <p:ph type="dt" sz="half" idx="10"/>
          </p:nvPr>
        </p:nvSpPr>
        <p:spPr>
          <a:xfrm>
            <a:off x="457200" y="6356351"/>
            <a:ext cx="2133600" cy="365125"/>
          </a:xfrm>
        </p:spPr>
        <p:txBody>
          <a:bodyPr/>
          <a:lstStyle/>
          <a:p>
            <a:fld id="{3CB3272B-A173-437F-8B1E-D7D9A0B93C0B}" type="datetime1">
              <a:rPr lang="en-GB" smtClean="0"/>
              <a:pPr/>
              <a:t>01/09/2016</a:t>
            </a:fld>
            <a:endParaRPr lang="en-GB"/>
          </a:p>
        </p:txBody>
      </p:sp>
      <p:sp>
        <p:nvSpPr>
          <p:cNvPr id="16" name="Footer Placeholder 4"/>
          <p:cNvSpPr>
            <a:spLocks noGrp="1"/>
          </p:cNvSpPr>
          <p:nvPr>
            <p:ph type="ftr" sz="quarter" idx="11"/>
          </p:nvPr>
        </p:nvSpPr>
        <p:spPr>
          <a:xfrm>
            <a:off x="3124200" y="6356351"/>
            <a:ext cx="2895600" cy="365125"/>
          </a:xfrm>
        </p:spPr>
        <p:txBody>
          <a:bodyPr/>
          <a:lstStyle/>
          <a:p>
            <a:r>
              <a:rPr lang="en-GB" smtClean="0"/>
              <a:t>http://archaeologydataservice.ac.uk</a:t>
            </a:r>
            <a:endParaRPr lang="en-GB"/>
          </a:p>
        </p:txBody>
      </p:sp>
      <p:sp>
        <p:nvSpPr>
          <p:cNvPr id="17" name="Slide Number Placeholder 5"/>
          <p:cNvSpPr>
            <a:spLocks noGrp="1"/>
          </p:cNvSpPr>
          <p:nvPr>
            <p:ph type="sldNum" sz="quarter" idx="12"/>
          </p:nvPr>
        </p:nvSpPr>
        <p:spPr>
          <a:xfrm>
            <a:off x="6553200" y="6356351"/>
            <a:ext cx="2133600" cy="365125"/>
          </a:xfrm>
        </p:spPr>
        <p:txBody>
          <a:bodyPr/>
          <a:lstStyle/>
          <a:p>
            <a:fld id="{D8093C14-5739-486C-939D-A24E5679AEC3}" type="slidenum">
              <a:rPr lang="en-GB" smtClean="0"/>
              <a:pPr/>
              <a:t>‹#›</a:t>
            </a:fld>
            <a:endParaRPr lang="en-GB"/>
          </a:p>
        </p:txBody>
      </p:sp>
      <p:sp>
        <p:nvSpPr>
          <p:cNvPr id="18" name="Rectangle 17"/>
          <p:cNvSpPr/>
          <p:nvPr userDrawn="1"/>
        </p:nvSpPr>
        <p:spPr>
          <a:xfrm>
            <a:off x="0" y="6525345"/>
            <a:ext cx="9144000" cy="332656"/>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GB"/>
          </a:p>
        </p:txBody>
      </p:sp>
      <p:sp>
        <p:nvSpPr>
          <p:cNvPr id="19" name="Rectangle 18"/>
          <p:cNvSpPr/>
          <p:nvPr userDrawn="1"/>
        </p:nvSpPr>
        <p:spPr>
          <a:xfrm>
            <a:off x="0" y="6381328"/>
            <a:ext cx="9144000" cy="1886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Date Placeholder 3"/>
          <p:cNvSpPr txBox="1">
            <a:spLocks/>
          </p:cNvSpPr>
          <p:nvPr userDrawn="1"/>
        </p:nvSpPr>
        <p:spPr>
          <a:xfrm>
            <a:off x="0" y="6525344"/>
            <a:ext cx="2590800" cy="332657"/>
          </a:xfrm>
          <a:prstGeom prst="rect">
            <a:avLst/>
          </a:prstGeom>
        </p:spPr>
        <p:txBody>
          <a:bodyPr vert="horz" lIns="91440" tIns="45720" rIns="91440" bIns="45720" rtlCol="0" anchor="ctr"/>
          <a:lstStyle>
            <a:lvl1pPr>
              <a:defRPr>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A8E7E070-B9B9-42EE-82B0-B43E19E54222}" type="datetime1">
              <a:rPr kumimoji="0" lang="en-GB" sz="1200" b="0" i="0" u="none" strike="noStrike" kern="1200" cap="none" spc="0" normalizeH="0" baseline="0" noProof="0" smtClean="0">
                <a:ln>
                  <a:noFill/>
                </a:ln>
                <a:solidFill>
                  <a:schemeClr val="bg1"/>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01/09/2016</a:t>
            </a:fld>
            <a:endParaRPr kumimoji="0" lang="en-GB" sz="1200" b="0" i="0" u="none" strike="noStrike" kern="1200" cap="none" spc="0" normalizeH="0" baseline="0" noProof="0" dirty="0" smtClean="0">
              <a:ln>
                <a:noFill/>
              </a:ln>
              <a:solidFill>
                <a:schemeClr val="bg1"/>
              </a:solidFill>
              <a:effectLst/>
              <a:uLnTx/>
              <a:uFillTx/>
              <a:latin typeface="+mn-lt"/>
              <a:ea typeface="+mn-ea"/>
              <a:cs typeface="+mn-cs"/>
            </a:endParaRPr>
          </a:p>
        </p:txBody>
      </p:sp>
      <p:sp>
        <p:nvSpPr>
          <p:cNvPr id="21" name="Footer Placeholder 4"/>
          <p:cNvSpPr txBox="1">
            <a:spLocks/>
          </p:cNvSpPr>
          <p:nvPr userDrawn="1"/>
        </p:nvSpPr>
        <p:spPr>
          <a:xfrm>
            <a:off x="3124200" y="6525345"/>
            <a:ext cx="2895600" cy="332656"/>
          </a:xfrm>
          <a:prstGeom prst="rect">
            <a:avLst/>
          </a:prstGeom>
        </p:spPr>
        <p:txBody>
          <a:bodyPr vert="horz" lIns="91440" tIns="45720" rIns="91440" bIns="45720" rtlCol="0" anchor="ctr"/>
          <a:lstStyle>
            <a:lvl1pPr>
              <a:defRPr>
                <a:solidFill>
                  <a:schemeClr val="bg1"/>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smtClean="0">
                <a:ln>
                  <a:noFill/>
                </a:ln>
                <a:solidFill>
                  <a:schemeClr val="bg1"/>
                </a:solidFill>
                <a:effectLst/>
                <a:uLnTx/>
                <a:uFillTx/>
                <a:latin typeface="+mn-lt"/>
                <a:ea typeface="+mn-ea"/>
                <a:cs typeface="+mn-cs"/>
              </a:rPr>
              <a:t>http://archaeologydataservice.ac.uk</a:t>
            </a:r>
            <a:endParaRPr kumimoji="0" lang="en-GB" sz="1200" b="0" i="0" u="none" strike="noStrike" kern="1200" cap="none" spc="0" normalizeH="0" baseline="0" noProof="0" dirty="0" smtClean="0">
              <a:ln>
                <a:noFill/>
              </a:ln>
              <a:solidFill>
                <a:schemeClr val="bg1"/>
              </a:solidFill>
              <a:effectLst/>
              <a:uLnTx/>
              <a:uFillTx/>
              <a:latin typeface="+mn-lt"/>
              <a:ea typeface="+mn-ea"/>
              <a:cs typeface="+mn-cs"/>
            </a:endParaRPr>
          </a:p>
        </p:txBody>
      </p:sp>
      <p:sp>
        <p:nvSpPr>
          <p:cNvPr id="22" name="Slide Number Placeholder 5"/>
          <p:cNvSpPr txBox="1">
            <a:spLocks/>
          </p:cNvSpPr>
          <p:nvPr userDrawn="1"/>
        </p:nvSpPr>
        <p:spPr>
          <a:xfrm>
            <a:off x="6553200" y="6525345"/>
            <a:ext cx="2483296" cy="332656"/>
          </a:xfrm>
          <a:prstGeom prst="rect">
            <a:avLst/>
          </a:prstGeom>
        </p:spPr>
        <p:txBody>
          <a:bodyPr vert="horz" lIns="91440" tIns="45720" rIns="91440" bIns="45720" rtlCol="0" anchor="ctr"/>
          <a:lstStyle>
            <a:lvl1pPr>
              <a:defRPr>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8093C14-5739-486C-939D-A24E5679AEC3}" type="slidenum">
              <a:rPr kumimoji="0" lang="en-GB" sz="1200" b="0" i="0" u="none" strike="noStrike" kern="1200" cap="none" spc="0" normalizeH="0" baseline="0" noProof="0" smtClean="0">
                <a:ln>
                  <a:noFill/>
                </a:ln>
                <a:solidFill>
                  <a:schemeClr val="bg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dirty="0" smtClean="0">
              <a:ln>
                <a:noFill/>
              </a:ln>
              <a:solidFill>
                <a:schemeClr val="bg1"/>
              </a:solidFill>
              <a:effectLst/>
              <a:uLnTx/>
              <a:uFillTx/>
              <a:latin typeface="+mn-lt"/>
              <a:ea typeface="+mn-ea"/>
              <a:cs typeface="+mn-cs"/>
            </a:endParaRPr>
          </a:p>
        </p:txBody>
      </p:sp>
      <p:sp>
        <p:nvSpPr>
          <p:cNvPr id="23" name="Rectangle 22"/>
          <p:cNvSpPr/>
          <p:nvPr userDrawn="1"/>
        </p:nvSpPr>
        <p:spPr>
          <a:xfrm>
            <a:off x="0" y="6309321"/>
            <a:ext cx="9144000" cy="72008"/>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p:cNvSpPr/>
          <p:nvPr userDrawn="1"/>
        </p:nvSpPr>
        <p:spPr>
          <a:xfrm>
            <a:off x="0" y="6237313"/>
            <a:ext cx="9144000" cy="72008"/>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10"/>
          </p:nvPr>
        </p:nvSpPr>
        <p:spPr/>
        <p:txBody>
          <a:bodyPr/>
          <a:lstStyle/>
          <a:p>
            <a:fld id="{3CB3272B-A173-437F-8B1E-D7D9A0B93C0B}" type="datetime1">
              <a:rPr lang="en-GB" smtClean="0"/>
              <a:pPr/>
              <a:t>01/09/2016</a:t>
            </a:fld>
            <a:endParaRPr lang="en-GB"/>
          </a:p>
        </p:txBody>
      </p:sp>
      <p:sp>
        <p:nvSpPr>
          <p:cNvPr id="5" name="Footer Placeholder 4"/>
          <p:cNvSpPr>
            <a:spLocks noGrp="1"/>
          </p:cNvSpPr>
          <p:nvPr>
            <p:ph type="ftr" sz="quarter" idx="11"/>
          </p:nvPr>
        </p:nvSpPr>
        <p:spPr/>
        <p:txBody>
          <a:bodyPr/>
          <a:lstStyle/>
          <a:p>
            <a:r>
              <a:rPr lang="en-GB" smtClean="0"/>
              <a:t>http://archaeologydataservice.ac.uk</a:t>
            </a:r>
            <a:endParaRPr lang="en-GB"/>
          </a:p>
        </p:txBody>
      </p:sp>
      <p:sp>
        <p:nvSpPr>
          <p:cNvPr id="6" name="Slide Number Placeholder 5"/>
          <p:cNvSpPr>
            <a:spLocks noGrp="1"/>
          </p:cNvSpPr>
          <p:nvPr>
            <p:ph type="sldNum" sz="quarter" idx="12"/>
          </p:nvPr>
        </p:nvSpPr>
        <p:spPr/>
        <p:txBody>
          <a:bodyPr/>
          <a:lstStyle/>
          <a:p>
            <a:fld id="{D8093C14-5739-486C-939D-A24E5679AEC3}" type="slidenum">
              <a:rPr lang="en-GB" smtClean="0"/>
              <a:pPr/>
              <a:t>‹#›</a:t>
            </a:fld>
            <a:endParaRPr lang="en-GB"/>
          </a:p>
        </p:txBody>
      </p:sp>
      <p:sp>
        <p:nvSpPr>
          <p:cNvPr id="7" name="Rectangle 6"/>
          <p:cNvSpPr/>
          <p:nvPr userDrawn="1"/>
        </p:nvSpPr>
        <p:spPr>
          <a:xfrm>
            <a:off x="0" y="6525345"/>
            <a:ext cx="9144000" cy="332656"/>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GB"/>
          </a:p>
        </p:txBody>
      </p:sp>
      <p:sp>
        <p:nvSpPr>
          <p:cNvPr id="8" name="Rectangle 7"/>
          <p:cNvSpPr/>
          <p:nvPr userDrawn="1"/>
        </p:nvSpPr>
        <p:spPr>
          <a:xfrm>
            <a:off x="0" y="6381328"/>
            <a:ext cx="9144000" cy="1886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Footer Placeholder 4"/>
          <p:cNvSpPr txBox="1">
            <a:spLocks/>
          </p:cNvSpPr>
          <p:nvPr userDrawn="1"/>
        </p:nvSpPr>
        <p:spPr>
          <a:xfrm>
            <a:off x="3124200" y="6525345"/>
            <a:ext cx="2895600" cy="332656"/>
          </a:xfrm>
          <a:prstGeom prst="rect">
            <a:avLst/>
          </a:prstGeom>
        </p:spPr>
        <p:txBody>
          <a:bodyPr vert="horz" lIns="91440" tIns="45720" rIns="91440" bIns="45720" rtlCol="0" anchor="ctr"/>
          <a:lstStyle>
            <a:lvl1pPr>
              <a:defRPr>
                <a:solidFill>
                  <a:schemeClr val="bg1"/>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smtClean="0">
                <a:ln>
                  <a:noFill/>
                </a:ln>
                <a:solidFill>
                  <a:schemeClr val="bg1"/>
                </a:solidFill>
                <a:effectLst/>
                <a:uLnTx/>
                <a:uFillTx/>
                <a:latin typeface="+mn-lt"/>
                <a:ea typeface="+mn-ea"/>
                <a:cs typeface="+mn-cs"/>
              </a:rPr>
              <a:t>http://archaeologydataservice.ac.uk</a:t>
            </a:r>
            <a:endParaRPr kumimoji="0" lang="en-GB" sz="1200" b="0" i="0" u="none" strike="noStrike" kern="1200" cap="none" spc="0" normalizeH="0" baseline="0" noProof="0" dirty="0" smtClean="0">
              <a:ln>
                <a:noFill/>
              </a:ln>
              <a:solidFill>
                <a:schemeClr val="bg1"/>
              </a:solidFill>
              <a:effectLst/>
              <a:uLnTx/>
              <a:uFillTx/>
              <a:latin typeface="+mn-lt"/>
              <a:ea typeface="+mn-ea"/>
              <a:cs typeface="+mn-cs"/>
            </a:endParaRPr>
          </a:p>
        </p:txBody>
      </p:sp>
      <p:sp>
        <p:nvSpPr>
          <p:cNvPr id="12" name="Rectangle 11"/>
          <p:cNvSpPr/>
          <p:nvPr userDrawn="1"/>
        </p:nvSpPr>
        <p:spPr>
          <a:xfrm>
            <a:off x="0" y="6309321"/>
            <a:ext cx="9144000" cy="72008"/>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p:cNvSpPr/>
          <p:nvPr userDrawn="1"/>
        </p:nvSpPr>
        <p:spPr>
          <a:xfrm>
            <a:off x="0" y="6237313"/>
            <a:ext cx="9144000" cy="72008"/>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p:cNvSpPr/>
          <p:nvPr userDrawn="1"/>
        </p:nvSpPr>
        <p:spPr>
          <a:xfrm>
            <a:off x="0" y="0"/>
            <a:ext cx="9144000" cy="141277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7" name="Picture 16" descr="ADS_logo_white.png"/>
          <p:cNvPicPr>
            <a:picLocks noChangeAspect="1"/>
          </p:cNvPicPr>
          <p:nvPr userDrawn="1"/>
        </p:nvPicPr>
        <p:blipFill>
          <a:blip r:embed="rId2" cstate="print"/>
          <a:stretch>
            <a:fillRect/>
          </a:stretch>
        </p:blipFill>
        <p:spPr>
          <a:xfrm>
            <a:off x="107504" y="116633"/>
            <a:ext cx="1224136" cy="408045"/>
          </a:xfrm>
          <a:prstGeom prst="rect">
            <a:avLst/>
          </a:prstGeom>
        </p:spPr>
      </p:pic>
      <p:sp>
        <p:nvSpPr>
          <p:cNvPr id="2" name="Title 1"/>
          <p:cNvSpPr>
            <a:spLocks noGrp="1"/>
          </p:cNvSpPr>
          <p:nvPr>
            <p:ph type="title"/>
          </p:nvPr>
        </p:nvSpPr>
        <p:spPr/>
        <p:txBody>
          <a:bodyPr anchor="b">
            <a:normAutofit/>
          </a:bodyPr>
          <a:lstStyle>
            <a:lvl1pPr algn="r">
              <a:defRPr sz="4000">
                <a:solidFill>
                  <a:schemeClr val="bg1"/>
                </a:solidFill>
              </a:defRPr>
            </a:lvl1pPr>
          </a:lstStyle>
          <a:p>
            <a:r>
              <a:rPr lang="en-US" dirty="0" smtClean="0"/>
              <a:t>Click to edit Master title style</a:t>
            </a:r>
            <a:endParaRPr lang="en-GB"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7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115616" y="1556793"/>
            <a:ext cx="7571184" cy="4569371"/>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10"/>
          </p:nvPr>
        </p:nvSpPr>
        <p:spPr>
          <a:xfrm>
            <a:off x="3590528" y="6448252"/>
            <a:ext cx="2133600" cy="365125"/>
          </a:xfrm>
        </p:spPr>
        <p:txBody>
          <a:bodyPr/>
          <a:lstStyle>
            <a:lvl1pPr algn="r">
              <a:defRPr/>
            </a:lvl1pPr>
          </a:lstStyle>
          <a:p>
            <a:fld id="{3CB3272B-A173-437F-8B1E-D7D9A0B93C0B}" type="datetime1">
              <a:rPr lang="en-GB" smtClean="0"/>
              <a:pPr/>
              <a:t>01/09/2016</a:t>
            </a:fld>
            <a:endParaRPr lang="en-GB" dirty="0"/>
          </a:p>
        </p:txBody>
      </p:sp>
      <p:sp>
        <p:nvSpPr>
          <p:cNvPr id="5" name="Footer Placeholder 4"/>
          <p:cNvSpPr>
            <a:spLocks noGrp="1"/>
          </p:cNvSpPr>
          <p:nvPr>
            <p:ph type="ftr" sz="quarter" idx="11"/>
          </p:nvPr>
        </p:nvSpPr>
        <p:spPr>
          <a:xfrm>
            <a:off x="5750768" y="6448252"/>
            <a:ext cx="2607568" cy="365125"/>
          </a:xfrm>
        </p:spPr>
        <p:txBody>
          <a:bodyPr/>
          <a:lstStyle/>
          <a:p>
            <a:r>
              <a:rPr lang="en-GB" dirty="0" smtClean="0"/>
              <a:t>http://archaeologydataservice.ac.uk</a:t>
            </a:r>
            <a:endParaRPr lang="en-GB" dirty="0"/>
          </a:p>
        </p:txBody>
      </p:sp>
      <p:sp>
        <p:nvSpPr>
          <p:cNvPr id="6" name="Slide Number Placeholder 5"/>
          <p:cNvSpPr>
            <a:spLocks noGrp="1"/>
          </p:cNvSpPr>
          <p:nvPr>
            <p:ph type="sldNum" sz="quarter" idx="12"/>
          </p:nvPr>
        </p:nvSpPr>
        <p:spPr>
          <a:xfrm>
            <a:off x="8415064" y="6448252"/>
            <a:ext cx="621432" cy="365125"/>
          </a:xfrm>
        </p:spPr>
        <p:txBody>
          <a:bodyPr/>
          <a:lstStyle/>
          <a:p>
            <a:fld id="{D8093C14-5739-486C-939D-A24E5679AEC3}" type="slidenum">
              <a:rPr lang="en-GB" smtClean="0"/>
              <a:pPr/>
              <a:t>‹#›</a:t>
            </a:fld>
            <a:endParaRPr lang="en-GB" dirty="0"/>
          </a:p>
        </p:txBody>
      </p:sp>
      <p:sp>
        <p:nvSpPr>
          <p:cNvPr id="7" name="Rectangle 6"/>
          <p:cNvSpPr/>
          <p:nvPr userDrawn="1"/>
        </p:nvSpPr>
        <p:spPr>
          <a:xfrm>
            <a:off x="0" y="0"/>
            <a:ext cx="467544" cy="6858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GB"/>
          </a:p>
        </p:txBody>
      </p:sp>
      <p:sp>
        <p:nvSpPr>
          <p:cNvPr id="8" name="Rectangle 7"/>
          <p:cNvSpPr/>
          <p:nvPr userDrawn="1"/>
        </p:nvSpPr>
        <p:spPr>
          <a:xfrm>
            <a:off x="467544" y="0"/>
            <a:ext cx="7200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539552" y="0"/>
            <a:ext cx="72008" cy="6858000"/>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p:cNvSpPr/>
          <p:nvPr userDrawn="1"/>
        </p:nvSpPr>
        <p:spPr>
          <a:xfrm>
            <a:off x="611562" y="0"/>
            <a:ext cx="45719" cy="68580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7" name="Picture 16" descr="ADS_logo_white.png"/>
          <p:cNvPicPr>
            <a:picLocks noChangeAspect="1"/>
          </p:cNvPicPr>
          <p:nvPr userDrawn="1"/>
        </p:nvPicPr>
        <p:blipFill>
          <a:blip r:embed="rId2" cstate="print"/>
          <a:stretch>
            <a:fillRect/>
          </a:stretch>
        </p:blipFill>
        <p:spPr>
          <a:xfrm>
            <a:off x="-252536" y="428668"/>
            <a:ext cx="1008112" cy="336037"/>
          </a:xfrm>
          <a:prstGeom prst="rect">
            <a:avLst/>
          </a:prstGeom>
          <a:scene3d>
            <a:camera prst="orthographicFront">
              <a:rot lat="0" lon="0" rev="5400000"/>
            </a:camera>
            <a:lightRig rig="threePt" dir="t"/>
          </a:scene3d>
        </p:spPr>
      </p:pic>
      <p:sp>
        <p:nvSpPr>
          <p:cNvPr id="2" name="Title 1"/>
          <p:cNvSpPr>
            <a:spLocks noGrp="1"/>
          </p:cNvSpPr>
          <p:nvPr>
            <p:ph type="title"/>
          </p:nvPr>
        </p:nvSpPr>
        <p:spPr>
          <a:xfrm>
            <a:off x="1115616" y="274638"/>
            <a:ext cx="7571184" cy="1143000"/>
          </a:xfrm>
        </p:spPr>
        <p:txBody>
          <a:bodyPr anchor="b">
            <a:normAutofit/>
          </a:bodyPr>
          <a:lstStyle>
            <a:lvl1pPr algn="r">
              <a:defRPr sz="4000">
                <a:solidFill>
                  <a:schemeClr val="tx1"/>
                </a:solidFill>
              </a:defRPr>
            </a:lvl1pPr>
          </a:lstStyle>
          <a:p>
            <a:r>
              <a:rPr lang="en-US" dirty="0" smtClean="0"/>
              <a:t>Click to edit Master title style</a:t>
            </a:r>
            <a:endParaRPr lang="en-GB"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9" name="Rectangle 8"/>
          <p:cNvSpPr/>
          <p:nvPr userDrawn="1"/>
        </p:nvSpPr>
        <p:spPr>
          <a:xfrm>
            <a:off x="0" y="3212976"/>
            <a:ext cx="9144000" cy="165618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ctrTitle"/>
          </p:nvPr>
        </p:nvSpPr>
        <p:spPr>
          <a:xfrm>
            <a:off x="3779912" y="404664"/>
            <a:ext cx="5184576" cy="2592288"/>
          </a:xfrm>
          <a:noFill/>
        </p:spPr>
        <p:txBody>
          <a:bodyPr anchor="b"/>
          <a:lstStyle>
            <a:lvl1pPr algn="r">
              <a:defRPr/>
            </a:lvl1pPr>
          </a:lstStyle>
          <a:p>
            <a:r>
              <a:rPr lang="en-US" dirty="0" smtClean="0"/>
              <a:t>Click to edit Master title style</a:t>
            </a:r>
            <a:endParaRPr lang="en-GB" dirty="0"/>
          </a:p>
        </p:txBody>
      </p:sp>
      <p:sp>
        <p:nvSpPr>
          <p:cNvPr id="3" name="Subtitle 2"/>
          <p:cNvSpPr>
            <a:spLocks noGrp="1"/>
          </p:cNvSpPr>
          <p:nvPr>
            <p:ph type="subTitle" idx="1"/>
          </p:nvPr>
        </p:nvSpPr>
        <p:spPr>
          <a:xfrm>
            <a:off x="3923928" y="3284985"/>
            <a:ext cx="5000600" cy="1584176"/>
          </a:xfrm>
        </p:spPr>
        <p:txBody>
          <a:bodyPr/>
          <a:lstStyle>
            <a:lvl1pPr marL="0" indent="0" algn="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GB" dirty="0"/>
          </a:p>
        </p:txBody>
      </p:sp>
      <p:pic>
        <p:nvPicPr>
          <p:cNvPr id="8" name="Picture 7" descr="ADS_logo_white.png"/>
          <p:cNvPicPr>
            <a:picLocks noChangeAspect="1"/>
          </p:cNvPicPr>
          <p:nvPr userDrawn="1"/>
        </p:nvPicPr>
        <p:blipFill>
          <a:blip r:embed="rId2" cstate="print"/>
          <a:stretch>
            <a:fillRect/>
          </a:stretch>
        </p:blipFill>
        <p:spPr>
          <a:xfrm>
            <a:off x="179513" y="3429000"/>
            <a:ext cx="2209428" cy="736476"/>
          </a:xfrm>
          <a:prstGeom prst="rect">
            <a:avLst/>
          </a:prstGeom>
        </p:spPr>
      </p:pic>
      <p:sp>
        <p:nvSpPr>
          <p:cNvPr id="11" name="TextBox 10"/>
          <p:cNvSpPr txBox="1"/>
          <p:nvPr userDrawn="1"/>
        </p:nvSpPr>
        <p:spPr>
          <a:xfrm>
            <a:off x="4211960" y="5013176"/>
            <a:ext cx="4752528" cy="369332"/>
          </a:xfrm>
          <a:prstGeom prst="rect">
            <a:avLst/>
          </a:prstGeom>
          <a:noFill/>
        </p:spPr>
        <p:txBody>
          <a:bodyPr wrap="square" rtlCol="0">
            <a:spAutoFit/>
          </a:bodyPr>
          <a:lstStyle/>
          <a:p>
            <a:pPr algn="r"/>
            <a:r>
              <a:rPr lang="en-GB" dirty="0" smtClean="0"/>
              <a:t>Your Name</a:t>
            </a:r>
            <a:endParaRPr lang="en-GB" dirty="0"/>
          </a:p>
        </p:txBody>
      </p:sp>
      <p:sp>
        <p:nvSpPr>
          <p:cNvPr id="15" name="Date Placeholder 3"/>
          <p:cNvSpPr>
            <a:spLocks noGrp="1"/>
          </p:cNvSpPr>
          <p:nvPr>
            <p:ph type="dt" sz="half" idx="10"/>
          </p:nvPr>
        </p:nvSpPr>
        <p:spPr>
          <a:xfrm>
            <a:off x="457200" y="6356351"/>
            <a:ext cx="2133600" cy="365125"/>
          </a:xfrm>
        </p:spPr>
        <p:txBody>
          <a:bodyPr/>
          <a:lstStyle/>
          <a:p>
            <a:fld id="{3CB3272B-A173-437F-8B1E-D7D9A0B93C0B}" type="datetime1">
              <a:rPr lang="en-GB" smtClean="0"/>
              <a:pPr/>
              <a:t>01/09/2016</a:t>
            </a:fld>
            <a:endParaRPr lang="en-GB"/>
          </a:p>
        </p:txBody>
      </p:sp>
      <p:sp>
        <p:nvSpPr>
          <p:cNvPr id="16" name="Footer Placeholder 4"/>
          <p:cNvSpPr>
            <a:spLocks noGrp="1"/>
          </p:cNvSpPr>
          <p:nvPr>
            <p:ph type="ftr" sz="quarter" idx="11"/>
          </p:nvPr>
        </p:nvSpPr>
        <p:spPr>
          <a:xfrm>
            <a:off x="3124200" y="6356351"/>
            <a:ext cx="2895600" cy="365125"/>
          </a:xfrm>
        </p:spPr>
        <p:txBody>
          <a:bodyPr/>
          <a:lstStyle/>
          <a:p>
            <a:r>
              <a:rPr lang="en-GB" smtClean="0"/>
              <a:t>http://archaeologydataservice.ac.uk</a:t>
            </a:r>
            <a:endParaRPr lang="en-GB"/>
          </a:p>
        </p:txBody>
      </p:sp>
      <p:sp>
        <p:nvSpPr>
          <p:cNvPr id="17" name="Slide Number Placeholder 5"/>
          <p:cNvSpPr>
            <a:spLocks noGrp="1"/>
          </p:cNvSpPr>
          <p:nvPr>
            <p:ph type="sldNum" sz="quarter" idx="12"/>
          </p:nvPr>
        </p:nvSpPr>
        <p:spPr>
          <a:xfrm>
            <a:off x="6553200" y="6356351"/>
            <a:ext cx="2133600" cy="365125"/>
          </a:xfrm>
        </p:spPr>
        <p:txBody>
          <a:bodyPr/>
          <a:lstStyle/>
          <a:p>
            <a:fld id="{D8093C14-5739-486C-939D-A24E5679AEC3}" type="slidenum">
              <a:rPr lang="en-GB" smtClean="0"/>
              <a:pPr/>
              <a:t>‹#›</a:t>
            </a:fld>
            <a:endParaRPr lang="en-GB"/>
          </a:p>
        </p:txBody>
      </p:sp>
      <p:sp>
        <p:nvSpPr>
          <p:cNvPr id="18" name="Rectangle 17"/>
          <p:cNvSpPr/>
          <p:nvPr userDrawn="1"/>
        </p:nvSpPr>
        <p:spPr>
          <a:xfrm>
            <a:off x="0" y="6525345"/>
            <a:ext cx="9144000" cy="33265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GB"/>
          </a:p>
        </p:txBody>
      </p:sp>
      <p:sp>
        <p:nvSpPr>
          <p:cNvPr id="19" name="Rectangle 18"/>
          <p:cNvSpPr/>
          <p:nvPr userDrawn="1"/>
        </p:nvSpPr>
        <p:spPr>
          <a:xfrm>
            <a:off x="0" y="6381328"/>
            <a:ext cx="9144000" cy="18864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Date Placeholder 3"/>
          <p:cNvSpPr txBox="1">
            <a:spLocks/>
          </p:cNvSpPr>
          <p:nvPr userDrawn="1"/>
        </p:nvSpPr>
        <p:spPr>
          <a:xfrm>
            <a:off x="0" y="6525344"/>
            <a:ext cx="2590800" cy="332657"/>
          </a:xfrm>
          <a:prstGeom prst="rect">
            <a:avLst/>
          </a:prstGeom>
        </p:spPr>
        <p:txBody>
          <a:bodyPr vert="horz" lIns="91440" tIns="45720" rIns="91440" bIns="45720" rtlCol="0" anchor="ctr"/>
          <a:lstStyle>
            <a:lvl1pPr>
              <a:defRPr>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A8E7E070-B9B9-42EE-82B0-B43E19E54222}" type="datetime1">
              <a:rPr kumimoji="0" lang="en-GB" sz="1200" b="0" i="0" u="none" strike="noStrike" kern="1200" cap="none" spc="0" normalizeH="0" baseline="0" noProof="0" smtClean="0">
                <a:ln>
                  <a:noFill/>
                </a:ln>
                <a:solidFill>
                  <a:schemeClr val="bg1"/>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01/09/2016</a:t>
            </a:fld>
            <a:endParaRPr kumimoji="0" lang="en-GB" sz="1200" b="0" i="0" u="none" strike="noStrike" kern="1200" cap="none" spc="0" normalizeH="0" baseline="0" noProof="0" dirty="0" smtClean="0">
              <a:ln>
                <a:noFill/>
              </a:ln>
              <a:solidFill>
                <a:schemeClr val="bg1"/>
              </a:solidFill>
              <a:effectLst/>
              <a:uLnTx/>
              <a:uFillTx/>
              <a:latin typeface="+mn-lt"/>
              <a:ea typeface="+mn-ea"/>
              <a:cs typeface="+mn-cs"/>
            </a:endParaRPr>
          </a:p>
        </p:txBody>
      </p:sp>
      <p:sp>
        <p:nvSpPr>
          <p:cNvPr id="21" name="Footer Placeholder 4"/>
          <p:cNvSpPr txBox="1">
            <a:spLocks/>
          </p:cNvSpPr>
          <p:nvPr userDrawn="1"/>
        </p:nvSpPr>
        <p:spPr>
          <a:xfrm>
            <a:off x="3124200" y="6525345"/>
            <a:ext cx="2895600" cy="332656"/>
          </a:xfrm>
          <a:prstGeom prst="rect">
            <a:avLst/>
          </a:prstGeom>
        </p:spPr>
        <p:txBody>
          <a:bodyPr vert="horz" lIns="91440" tIns="45720" rIns="91440" bIns="45720" rtlCol="0" anchor="ctr"/>
          <a:lstStyle>
            <a:lvl1pPr>
              <a:defRPr>
                <a:solidFill>
                  <a:schemeClr val="bg1"/>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smtClean="0">
                <a:ln>
                  <a:noFill/>
                </a:ln>
                <a:solidFill>
                  <a:schemeClr val="bg1"/>
                </a:solidFill>
                <a:effectLst/>
                <a:uLnTx/>
                <a:uFillTx/>
                <a:latin typeface="+mn-lt"/>
                <a:ea typeface="+mn-ea"/>
                <a:cs typeface="+mn-cs"/>
              </a:rPr>
              <a:t>http://archaeologydataservice.ac.uk</a:t>
            </a:r>
            <a:endParaRPr kumimoji="0" lang="en-GB" sz="1200" b="0" i="0" u="none" strike="noStrike" kern="1200" cap="none" spc="0" normalizeH="0" baseline="0" noProof="0" dirty="0" smtClean="0">
              <a:ln>
                <a:noFill/>
              </a:ln>
              <a:solidFill>
                <a:schemeClr val="bg1"/>
              </a:solidFill>
              <a:effectLst/>
              <a:uLnTx/>
              <a:uFillTx/>
              <a:latin typeface="+mn-lt"/>
              <a:ea typeface="+mn-ea"/>
              <a:cs typeface="+mn-cs"/>
            </a:endParaRPr>
          </a:p>
        </p:txBody>
      </p:sp>
      <p:sp>
        <p:nvSpPr>
          <p:cNvPr id="22" name="Slide Number Placeholder 5"/>
          <p:cNvSpPr txBox="1">
            <a:spLocks/>
          </p:cNvSpPr>
          <p:nvPr userDrawn="1"/>
        </p:nvSpPr>
        <p:spPr>
          <a:xfrm>
            <a:off x="6553200" y="6525345"/>
            <a:ext cx="2483296" cy="332656"/>
          </a:xfrm>
          <a:prstGeom prst="rect">
            <a:avLst/>
          </a:prstGeom>
        </p:spPr>
        <p:txBody>
          <a:bodyPr vert="horz" lIns="91440" tIns="45720" rIns="91440" bIns="45720" rtlCol="0" anchor="ctr"/>
          <a:lstStyle>
            <a:lvl1pPr>
              <a:defRPr>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8093C14-5739-486C-939D-A24E5679AEC3}" type="slidenum">
              <a:rPr kumimoji="0" lang="en-GB" sz="1200" b="0" i="0" u="none" strike="noStrike" kern="1200" cap="none" spc="0" normalizeH="0" baseline="0" noProof="0" smtClean="0">
                <a:ln>
                  <a:noFill/>
                </a:ln>
                <a:solidFill>
                  <a:schemeClr val="bg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dirty="0" smtClean="0">
              <a:ln>
                <a:noFill/>
              </a:ln>
              <a:solidFill>
                <a:schemeClr val="bg1"/>
              </a:solidFill>
              <a:effectLst/>
              <a:uLnTx/>
              <a:uFillTx/>
              <a:latin typeface="+mn-lt"/>
              <a:ea typeface="+mn-ea"/>
              <a:cs typeface="+mn-cs"/>
            </a:endParaRPr>
          </a:p>
        </p:txBody>
      </p:sp>
      <p:sp>
        <p:nvSpPr>
          <p:cNvPr id="23" name="Rectangle 22"/>
          <p:cNvSpPr/>
          <p:nvPr userDrawn="1"/>
        </p:nvSpPr>
        <p:spPr>
          <a:xfrm>
            <a:off x="0" y="6309321"/>
            <a:ext cx="9144000" cy="72008"/>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p:cNvSpPr/>
          <p:nvPr userDrawn="1"/>
        </p:nvSpPr>
        <p:spPr>
          <a:xfrm>
            <a:off x="0" y="6237313"/>
            <a:ext cx="9144000" cy="72008"/>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10"/>
          </p:nvPr>
        </p:nvSpPr>
        <p:spPr/>
        <p:txBody>
          <a:bodyPr/>
          <a:lstStyle/>
          <a:p>
            <a:fld id="{3CB3272B-A173-437F-8B1E-D7D9A0B93C0B}" type="datetime1">
              <a:rPr lang="en-GB" smtClean="0"/>
              <a:pPr/>
              <a:t>01/09/2016</a:t>
            </a:fld>
            <a:endParaRPr lang="en-GB"/>
          </a:p>
        </p:txBody>
      </p:sp>
      <p:sp>
        <p:nvSpPr>
          <p:cNvPr id="5" name="Footer Placeholder 4"/>
          <p:cNvSpPr>
            <a:spLocks noGrp="1"/>
          </p:cNvSpPr>
          <p:nvPr>
            <p:ph type="ftr" sz="quarter" idx="11"/>
          </p:nvPr>
        </p:nvSpPr>
        <p:spPr/>
        <p:txBody>
          <a:bodyPr/>
          <a:lstStyle/>
          <a:p>
            <a:r>
              <a:rPr lang="en-GB" smtClean="0"/>
              <a:t>http://archaeologydataservice.ac.uk</a:t>
            </a:r>
            <a:endParaRPr lang="en-GB"/>
          </a:p>
        </p:txBody>
      </p:sp>
      <p:sp>
        <p:nvSpPr>
          <p:cNvPr id="6" name="Slide Number Placeholder 5"/>
          <p:cNvSpPr>
            <a:spLocks noGrp="1"/>
          </p:cNvSpPr>
          <p:nvPr>
            <p:ph type="sldNum" sz="quarter" idx="12"/>
          </p:nvPr>
        </p:nvSpPr>
        <p:spPr/>
        <p:txBody>
          <a:bodyPr/>
          <a:lstStyle/>
          <a:p>
            <a:fld id="{D8093C14-5739-486C-939D-A24E5679AEC3}" type="slidenum">
              <a:rPr lang="en-GB" smtClean="0"/>
              <a:pPr/>
              <a:t>‹#›</a:t>
            </a:fld>
            <a:endParaRPr lang="en-GB"/>
          </a:p>
        </p:txBody>
      </p:sp>
      <p:sp>
        <p:nvSpPr>
          <p:cNvPr id="7" name="Rectangle 6"/>
          <p:cNvSpPr/>
          <p:nvPr userDrawn="1"/>
        </p:nvSpPr>
        <p:spPr>
          <a:xfrm>
            <a:off x="0" y="6525345"/>
            <a:ext cx="9144000" cy="33265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GB"/>
          </a:p>
        </p:txBody>
      </p:sp>
      <p:sp>
        <p:nvSpPr>
          <p:cNvPr id="8" name="Rectangle 7"/>
          <p:cNvSpPr/>
          <p:nvPr userDrawn="1"/>
        </p:nvSpPr>
        <p:spPr>
          <a:xfrm>
            <a:off x="0" y="6381328"/>
            <a:ext cx="9144000" cy="18864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Footer Placeholder 4"/>
          <p:cNvSpPr txBox="1">
            <a:spLocks/>
          </p:cNvSpPr>
          <p:nvPr userDrawn="1"/>
        </p:nvSpPr>
        <p:spPr>
          <a:xfrm>
            <a:off x="3124200" y="6525345"/>
            <a:ext cx="2895600" cy="332656"/>
          </a:xfrm>
          <a:prstGeom prst="rect">
            <a:avLst/>
          </a:prstGeom>
        </p:spPr>
        <p:txBody>
          <a:bodyPr vert="horz" lIns="91440" tIns="45720" rIns="91440" bIns="45720" rtlCol="0" anchor="ctr"/>
          <a:lstStyle>
            <a:lvl1pPr>
              <a:defRPr>
                <a:solidFill>
                  <a:schemeClr val="bg1"/>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smtClean="0">
                <a:ln>
                  <a:noFill/>
                </a:ln>
                <a:solidFill>
                  <a:schemeClr val="bg1"/>
                </a:solidFill>
                <a:effectLst/>
                <a:uLnTx/>
                <a:uFillTx/>
                <a:latin typeface="+mn-lt"/>
                <a:ea typeface="+mn-ea"/>
                <a:cs typeface="+mn-cs"/>
              </a:rPr>
              <a:t>http://archaeologydataservice.ac.uk</a:t>
            </a:r>
            <a:endParaRPr kumimoji="0" lang="en-GB" sz="1200" b="0" i="0" u="none" strike="noStrike" kern="1200" cap="none" spc="0" normalizeH="0" baseline="0" noProof="0" dirty="0" smtClean="0">
              <a:ln>
                <a:noFill/>
              </a:ln>
              <a:solidFill>
                <a:schemeClr val="bg1"/>
              </a:solidFill>
              <a:effectLst/>
              <a:uLnTx/>
              <a:uFillTx/>
              <a:latin typeface="+mn-lt"/>
              <a:ea typeface="+mn-ea"/>
              <a:cs typeface="+mn-cs"/>
            </a:endParaRPr>
          </a:p>
        </p:txBody>
      </p:sp>
      <p:sp>
        <p:nvSpPr>
          <p:cNvPr id="12" name="Rectangle 11"/>
          <p:cNvSpPr/>
          <p:nvPr userDrawn="1"/>
        </p:nvSpPr>
        <p:spPr>
          <a:xfrm>
            <a:off x="0" y="6309321"/>
            <a:ext cx="9144000" cy="72008"/>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p:cNvSpPr/>
          <p:nvPr userDrawn="1"/>
        </p:nvSpPr>
        <p:spPr>
          <a:xfrm>
            <a:off x="0" y="6237313"/>
            <a:ext cx="9144000" cy="72008"/>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p:cNvSpPr/>
          <p:nvPr userDrawn="1"/>
        </p:nvSpPr>
        <p:spPr>
          <a:xfrm>
            <a:off x="0" y="0"/>
            <a:ext cx="9144000" cy="141277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7" name="Picture 16" descr="ADS_logo_white.png"/>
          <p:cNvPicPr>
            <a:picLocks noChangeAspect="1"/>
          </p:cNvPicPr>
          <p:nvPr userDrawn="1"/>
        </p:nvPicPr>
        <p:blipFill>
          <a:blip r:embed="rId2" cstate="print"/>
          <a:stretch>
            <a:fillRect/>
          </a:stretch>
        </p:blipFill>
        <p:spPr>
          <a:xfrm>
            <a:off x="107504" y="116633"/>
            <a:ext cx="1224136" cy="408045"/>
          </a:xfrm>
          <a:prstGeom prst="rect">
            <a:avLst/>
          </a:prstGeom>
        </p:spPr>
      </p:pic>
      <p:sp>
        <p:nvSpPr>
          <p:cNvPr id="2" name="Title 1"/>
          <p:cNvSpPr>
            <a:spLocks noGrp="1"/>
          </p:cNvSpPr>
          <p:nvPr>
            <p:ph type="title"/>
          </p:nvPr>
        </p:nvSpPr>
        <p:spPr/>
        <p:txBody>
          <a:bodyPr anchor="b">
            <a:normAutofit/>
          </a:bodyPr>
          <a:lstStyle>
            <a:lvl1pPr algn="r">
              <a:defRPr sz="4000">
                <a:solidFill>
                  <a:schemeClr val="bg1"/>
                </a:solidFill>
              </a:defRPr>
            </a:lvl1pPr>
          </a:lstStyle>
          <a:p>
            <a:r>
              <a:rPr lang="en-US" dirty="0" smtClean="0"/>
              <a:t>Click to edit Master title style</a:t>
            </a:r>
            <a:endParaRPr lang="en-GB"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8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115616" y="1556793"/>
            <a:ext cx="7571184" cy="4569371"/>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7" name="Rectangle 6"/>
          <p:cNvSpPr/>
          <p:nvPr userDrawn="1"/>
        </p:nvSpPr>
        <p:spPr>
          <a:xfrm>
            <a:off x="0" y="0"/>
            <a:ext cx="46754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GB"/>
          </a:p>
        </p:txBody>
      </p:sp>
      <p:sp>
        <p:nvSpPr>
          <p:cNvPr id="8" name="Rectangle 7"/>
          <p:cNvSpPr/>
          <p:nvPr userDrawn="1"/>
        </p:nvSpPr>
        <p:spPr>
          <a:xfrm>
            <a:off x="467544" y="0"/>
            <a:ext cx="72008" cy="6858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539552" y="0"/>
            <a:ext cx="72008" cy="6858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p:cNvSpPr/>
          <p:nvPr userDrawn="1"/>
        </p:nvSpPr>
        <p:spPr>
          <a:xfrm>
            <a:off x="611562" y="0"/>
            <a:ext cx="45719" cy="685800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1115616" y="274638"/>
            <a:ext cx="7571184" cy="1143000"/>
          </a:xfrm>
        </p:spPr>
        <p:txBody>
          <a:bodyPr anchor="b">
            <a:normAutofit/>
          </a:bodyPr>
          <a:lstStyle>
            <a:lvl1pPr algn="r">
              <a:defRPr sz="4000">
                <a:solidFill>
                  <a:schemeClr val="tx1"/>
                </a:solidFill>
              </a:defRPr>
            </a:lvl1pPr>
          </a:lstStyle>
          <a:p>
            <a:r>
              <a:rPr lang="en-US" dirty="0" smtClean="0"/>
              <a:t>Click to edit Master title style</a:t>
            </a:r>
            <a:endParaRPr lang="en-GB"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301E48-304F-4773-8573-507E3D7492CD}" type="datetime1">
              <a:rPr lang="en-GB" smtClean="0"/>
              <a:pPr/>
              <a:t>01/09/2016</a:t>
            </a:fld>
            <a:endParaRPr lang="en-GB" dirty="0"/>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dirty="0" smtClean="0"/>
              <a:t>http://archaeologydataservice.ac.uk</a:t>
            </a:r>
            <a:endParaRPr lang="en-GB" dirty="0"/>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093C14-5739-486C-939D-A24E5679AEC3}" type="slidenum">
              <a:rPr lang="en-GB" smtClean="0"/>
              <a:pPr/>
              <a:t>‹#›</a:t>
            </a:fld>
            <a:endParaRPr lang="en-GB"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72" r:id="rId3"/>
    <p:sldLayoutId id="2147483673" r:id="rId4"/>
    <p:sldLayoutId id="2147483664" r:id="rId5"/>
    <p:sldLayoutId id="2147483666" r:id="rId6"/>
    <p:sldLayoutId id="2147483674" r:id="rId7"/>
    <p:sldLayoutId id="2147483660" r:id="rId8"/>
    <p:sldLayoutId id="2147483667" r:id="rId9"/>
    <p:sldLayoutId id="2147483675" r:id="rId10"/>
    <p:sldLayoutId id="2147483661" r:id="rId11"/>
    <p:sldLayoutId id="2147483668" r:id="rId12"/>
    <p:sldLayoutId id="2147483676" r:id="rId13"/>
    <p:sldLayoutId id="2147483662" r:id="rId14"/>
    <p:sldLayoutId id="2147483669" r:id="rId15"/>
    <p:sldLayoutId id="2147483677" r:id="rId16"/>
    <p:sldLayoutId id="2147483663" r:id="rId17"/>
    <p:sldLayoutId id="2147483670" r:id="rId18"/>
    <p:sldLayoutId id="2147483678" r:id="rId19"/>
    <p:sldLayoutId id="2147483665" r:id="rId20"/>
    <p:sldLayoutId id="2147483671" r:id="rId21"/>
    <p:sldLayoutId id="2147483652" r:id="rId22"/>
    <p:sldLayoutId id="2147483653" r:id="rId23"/>
    <p:sldLayoutId id="2147483656" r:id="rId24"/>
    <p:sldLayoutId id="2147483657" r:id="rId25"/>
    <p:sldLayoutId id="2147483680" r:id="rId26"/>
    <p:sldLayoutId id="2147483681" r:id="rId27"/>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Clr>
          <a:schemeClr val="accent2">
            <a:lumMod val="75000"/>
          </a:schemeClr>
        </a:buClr>
        <a:buSzPct val="125000"/>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chemeClr val="accent5"/>
        </a:buClr>
        <a:buSzPct val="125000"/>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chemeClr val="accent6"/>
        </a:buClr>
        <a:buSzPct val="125000"/>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chemeClr val="accent4"/>
        </a:buClr>
        <a:buSzPct val="125000"/>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rgbClr val="0070C0"/>
        </a:buClr>
        <a:buSzPct val="125000"/>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779912" y="404664"/>
            <a:ext cx="5184576" cy="2592288"/>
          </a:xfrm>
        </p:spPr>
        <p:txBody>
          <a:bodyPr>
            <a:normAutofit/>
          </a:bodyPr>
          <a:lstStyle/>
          <a:p>
            <a:pPr algn="l"/>
            <a:r>
              <a:rPr lang="en-GB" sz="3600" dirty="0" smtClean="0"/>
              <a:t/>
            </a:r>
            <a:br>
              <a:rPr lang="en-GB" sz="3600" dirty="0" smtClean="0"/>
            </a:br>
            <a:endParaRPr lang="en-GB" sz="3600" dirty="0"/>
          </a:p>
        </p:txBody>
      </p:sp>
      <p:sp>
        <p:nvSpPr>
          <p:cNvPr id="3" name="Subtitle 2"/>
          <p:cNvSpPr>
            <a:spLocks noGrp="1"/>
          </p:cNvSpPr>
          <p:nvPr>
            <p:ph type="subTitle" idx="1"/>
          </p:nvPr>
        </p:nvSpPr>
        <p:spPr>
          <a:xfrm>
            <a:off x="3851920" y="3284985"/>
            <a:ext cx="5072608" cy="1584176"/>
          </a:xfrm>
        </p:spPr>
        <p:txBody>
          <a:bodyPr>
            <a:normAutofit/>
          </a:bodyPr>
          <a:lstStyle/>
          <a:p>
            <a:pPr algn="l"/>
            <a:r>
              <a:rPr lang="en-GB" dirty="0" smtClean="0"/>
              <a:t>Beyond the Pale: grey literature as a method of publication</a:t>
            </a:r>
            <a:endParaRPr lang="en-GB" dirty="0"/>
          </a:p>
        </p:txBody>
      </p:sp>
      <p:pic>
        <p:nvPicPr>
          <p:cNvPr id="6" name="Picture 5" descr="don-quixote.gif"/>
          <p:cNvPicPr>
            <a:picLocks noChangeAspect="1"/>
          </p:cNvPicPr>
          <p:nvPr/>
        </p:nvPicPr>
        <p:blipFill>
          <a:blip r:embed="rId2" cstate="print"/>
          <a:stretch>
            <a:fillRect/>
          </a:stretch>
        </p:blipFill>
        <p:spPr>
          <a:xfrm>
            <a:off x="323529" y="332656"/>
            <a:ext cx="3029844" cy="257292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33386" y="343685"/>
            <a:ext cx="4426950" cy="6490740"/>
          </a:xfrm>
          <a:prstGeom prst="rect">
            <a:avLst/>
          </a:prstGeom>
        </p:spPr>
      </p:pic>
      <p:sp>
        <p:nvSpPr>
          <p:cNvPr id="3" name="Title 2"/>
          <p:cNvSpPr>
            <a:spLocks noGrp="1"/>
          </p:cNvSpPr>
          <p:nvPr>
            <p:ph type="title"/>
          </p:nvPr>
        </p:nvSpPr>
        <p:spPr>
          <a:xfrm>
            <a:off x="1538582" y="0"/>
            <a:ext cx="7571184" cy="1143000"/>
          </a:xfrm>
        </p:spPr>
        <p:txBody>
          <a:bodyPr/>
          <a:lstStyle/>
          <a:p>
            <a:r>
              <a:rPr lang="en-GB" dirty="0" smtClean="0"/>
              <a:t>Case studies</a:t>
            </a:r>
            <a:endParaRPr lang="en-GB" dirty="0"/>
          </a:p>
        </p:txBody>
      </p:sp>
      <p:sp>
        <p:nvSpPr>
          <p:cNvPr id="4" name="Oval 3"/>
          <p:cNvSpPr/>
          <p:nvPr/>
        </p:nvSpPr>
        <p:spPr>
          <a:xfrm>
            <a:off x="3851920" y="2126010"/>
            <a:ext cx="1318303" cy="877788"/>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p:cNvSpPr/>
          <p:nvPr/>
        </p:nvSpPr>
        <p:spPr>
          <a:xfrm>
            <a:off x="3997564" y="3415988"/>
            <a:ext cx="423420" cy="661083"/>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5" name="Straight Arrow Connector 4"/>
          <p:cNvCxnSpPr/>
          <p:nvPr/>
        </p:nvCxnSpPr>
        <p:spPr>
          <a:xfrm flipH="1">
            <a:off x="5170223" y="2708920"/>
            <a:ext cx="2138081" cy="0"/>
          </a:xfrm>
          <a:prstGeom prst="straightConnector1">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7308304" y="2564904"/>
            <a:ext cx="1643463" cy="369332"/>
          </a:xfrm>
          <a:prstGeom prst="rect">
            <a:avLst/>
          </a:prstGeom>
          <a:noFill/>
        </p:spPr>
        <p:txBody>
          <a:bodyPr wrap="none" rtlCol="0">
            <a:spAutoFit/>
          </a:bodyPr>
          <a:lstStyle/>
          <a:p>
            <a:r>
              <a:rPr lang="en-GB" dirty="0" smtClean="0"/>
              <a:t>North Yorkshire</a:t>
            </a:r>
            <a:endParaRPr lang="en-GB" dirty="0"/>
          </a:p>
        </p:txBody>
      </p:sp>
      <p:cxnSp>
        <p:nvCxnSpPr>
          <p:cNvPr id="13" name="Straight Arrow Connector 12"/>
          <p:cNvCxnSpPr/>
          <p:nvPr/>
        </p:nvCxnSpPr>
        <p:spPr>
          <a:xfrm flipV="1">
            <a:off x="1642378" y="3730070"/>
            <a:ext cx="2355186" cy="90189"/>
          </a:xfrm>
          <a:prstGeom prst="straightConnector1">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647879" y="3912230"/>
            <a:ext cx="1385507" cy="369332"/>
          </a:xfrm>
          <a:prstGeom prst="rect">
            <a:avLst/>
          </a:prstGeom>
          <a:noFill/>
        </p:spPr>
        <p:txBody>
          <a:bodyPr wrap="none" rtlCol="0">
            <a:spAutoFit/>
          </a:bodyPr>
          <a:lstStyle/>
          <a:p>
            <a:r>
              <a:rPr lang="en-GB" dirty="0" smtClean="0"/>
              <a:t>Staffordshire</a:t>
            </a:r>
            <a:endParaRPr lang="en-GB" dirty="0"/>
          </a:p>
        </p:txBody>
      </p:sp>
    </p:spTree>
    <p:extLst>
      <p:ext uri="{BB962C8B-B14F-4D97-AF65-F5344CB8AC3E}">
        <p14:creationId xmlns:p14="http://schemas.microsoft.com/office/powerpoint/2010/main" val="214278272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GB" dirty="0" smtClean="0"/>
              <a:t>Definitive record of excavations + outputs</a:t>
            </a:r>
            <a:endParaRPr lang="en-GB"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15307" y="3429000"/>
            <a:ext cx="1865486" cy="2627446"/>
          </a:xfrm>
          <a:prstGeom prst="rect">
            <a:avLst/>
          </a:prstGeom>
        </p:spPr>
      </p:pic>
      <p:pic>
        <p:nvPicPr>
          <p:cNvPr id="2050" name="Picture 2" descr="Image result for happy sad fac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56856" y="3429000"/>
            <a:ext cx="2320991" cy="154732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2900" y="3429000"/>
            <a:ext cx="3096344" cy="2035304"/>
          </a:xfrm>
          <a:prstGeom prst="rect">
            <a:avLst/>
          </a:prstGeom>
        </p:spPr>
      </p:pic>
      <p:sp>
        <p:nvSpPr>
          <p:cNvPr id="7" name="Right Arrow 6"/>
          <p:cNvSpPr/>
          <p:nvPr/>
        </p:nvSpPr>
        <p:spPr>
          <a:xfrm>
            <a:off x="372988" y="2924944"/>
            <a:ext cx="8075240" cy="288032"/>
          </a:xfrm>
          <a:prstGeom prst="rightArrow">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a:off x="372988" y="2340169"/>
            <a:ext cx="2031325" cy="584775"/>
          </a:xfrm>
          <a:prstGeom prst="rect">
            <a:avLst/>
          </a:prstGeom>
          <a:noFill/>
        </p:spPr>
        <p:txBody>
          <a:bodyPr wrap="none" rtlCol="0">
            <a:spAutoFit/>
          </a:bodyPr>
          <a:lstStyle/>
          <a:p>
            <a:r>
              <a:rPr lang="en-GB" sz="3200" b="1" i="1" dirty="0" smtClean="0"/>
              <a:t>Excavation</a:t>
            </a:r>
            <a:endParaRPr lang="en-GB" sz="3200" b="1" i="1" dirty="0"/>
          </a:p>
        </p:txBody>
      </p:sp>
      <p:sp>
        <p:nvSpPr>
          <p:cNvPr id="10" name="TextBox 9"/>
          <p:cNvSpPr txBox="1"/>
          <p:nvPr/>
        </p:nvSpPr>
        <p:spPr>
          <a:xfrm>
            <a:off x="3932387" y="2340169"/>
            <a:ext cx="1393330" cy="584775"/>
          </a:xfrm>
          <a:prstGeom prst="rect">
            <a:avLst/>
          </a:prstGeom>
          <a:noFill/>
        </p:spPr>
        <p:txBody>
          <a:bodyPr wrap="none" rtlCol="0">
            <a:spAutoFit/>
          </a:bodyPr>
          <a:lstStyle/>
          <a:p>
            <a:r>
              <a:rPr lang="en-GB" sz="3200" b="1" i="1" dirty="0" smtClean="0"/>
              <a:t>Output</a:t>
            </a:r>
            <a:endParaRPr lang="en-GB" sz="3200" b="1" i="1" dirty="0"/>
          </a:p>
        </p:txBody>
      </p:sp>
      <p:sp>
        <p:nvSpPr>
          <p:cNvPr id="11" name="TextBox 10"/>
          <p:cNvSpPr txBox="1"/>
          <p:nvPr/>
        </p:nvSpPr>
        <p:spPr>
          <a:xfrm>
            <a:off x="6918527" y="2340168"/>
            <a:ext cx="1431802" cy="584775"/>
          </a:xfrm>
          <a:prstGeom prst="rect">
            <a:avLst/>
          </a:prstGeom>
          <a:noFill/>
        </p:spPr>
        <p:txBody>
          <a:bodyPr wrap="none" rtlCol="0">
            <a:spAutoFit/>
          </a:bodyPr>
          <a:lstStyle/>
          <a:p>
            <a:r>
              <a:rPr lang="en-GB" sz="3200" b="1" i="1" dirty="0" smtClean="0"/>
              <a:t>Quality</a:t>
            </a:r>
            <a:endParaRPr lang="en-GB" sz="3200" b="1" i="1" dirty="0"/>
          </a:p>
        </p:txBody>
      </p:sp>
    </p:spTree>
    <p:extLst>
      <p:ext uri="{BB962C8B-B14F-4D97-AF65-F5344CB8AC3E}">
        <p14:creationId xmlns:p14="http://schemas.microsoft.com/office/powerpoint/2010/main" val="427609717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What’s published?</a:t>
            </a:r>
            <a:endParaRPr lang="en-GB"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35696" y="1196752"/>
            <a:ext cx="6358944" cy="5575722"/>
          </a:xfrm>
          <a:prstGeom prst="rect">
            <a:avLst/>
          </a:prstGeom>
        </p:spPr>
      </p:pic>
      <p:sp>
        <p:nvSpPr>
          <p:cNvPr id="8" name="Oval 7"/>
          <p:cNvSpPr/>
          <p:nvPr/>
        </p:nvSpPr>
        <p:spPr>
          <a:xfrm>
            <a:off x="2483768" y="2708920"/>
            <a:ext cx="1368152" cy="864096"/>
          </a:xfrm>
          <a:prstGeom prst="ellipse">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p:cNvSpPr/>
          <p:nvPr/>
        </p:nvSpPr>
        <p:spPr>
          <a:xfrm>
            <a:off x="4283968" y="3429000"/>
            <a:ext cx="1368152" cy="936104"/>
          </a:xfrm>
          <a:prstGeom prst="ellipse">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6" name="Straight Connector 5"/>
          <p:cNvCxnSpPr/>
          <p:nvPr/>
        </p:nvCxnSpPr>
        <p:spPr>
          <a:xfrm>
            <a:off x="2195736" y="3573016"/>
            <a:ext cx="1728192"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2267744" y="4365104"/>
            <a:ext cx="3168352"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14257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Fate of </a:t>
            </a:r>
            <a:r>
              <a:rPr lang="en-GB" dirty="0" smtClean="0"/>
              <a:t>planning-led </a:t>
            </a:r>
            <a:r>
              <a:rPr lang="en-GB" dirty="0" smtClean="0"/>
              <a:t>events</a:t>
            </a:r>
            <a:endParaRPr lang="en-GB" dirty="0"/>
          </a:p>
        </p:txBody>
      </p:sp>
      <p:graphicFrame>
        <p:nvGraphicFramePr>
          <p:cNvPr id="4" name="Chart 3"/>
          <p:cNvGraphicFramePr>
            <a:graphicFrameLocks/>
          </p:cNvGraphicFramePr>
          <p:nvPr>
            <p:extLst>
              <p:ext uri="{D42A27DB-BD31-4B8C-83A1-F6EECF244321}">
                <p14:modId xmlns:p14="http://schemas.microsoft.com/office/powerpoint/2010/main" val="1909597001"/>
              </p:ext>
            </p:extLst>
          </p:nvPr>
        </p:nvGraphicFramePr>
        <p:xfrm>
          <a:off x="482736" y="2060848"/>
          <a:ext cx="3889374" cy="428624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p:cNvGraphicFramePr>
            <a:graphicFrameLocks/>
          </p:cNvGraphicFramePr>
          <p:nvPr>
            <p:extLst>
              <p:ext uri="{D42A27DB-BD31-4B8C-83A1-F6EECF244321}">
                <p14:modId xmlns:p14="http://schemas.microsoft.com/office/powerpoint/2010/main" val="1968975971"/>
              </p:ext>
            </p:extLst>
          </p:nvPr>
        </p:nvGraphicFramePr>
        <p:xfrm>
          <a:off x="4834812" y="2179996"/>
          <a:ext cx="3810001" cy="4286249"/>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p:cNvSpPr txBox="1"/>
          <p:nvPr/>
        </p:nvSpPr>
        <p:spPr>
          <a:xfrm>
            <a:off x="1331640" y="1533665"/>
            <a:ext cx="1993687" cy="369332"/>
          </a:xfrm>
          <a:prstGeom prst="rect">
            <a:avLst/>
          </a:prstGeom>
          <a:noFill/>
        </p:spPr>
        <p:txBody>
          <a:bodyPr wrap="none" rtlCol="0">
            <a:spAutoFit/>
          </a:bodyPr>
          <a:lstStyle/>
          <a:p>
            <a:r>
              <a:rPr lang="en-GB" dirty="0" smtClean="0"/>
              <a:t>All recorded events</a:t>
            </a:r>
            <a:endParaRPr lang="en-GB" dirty="0"/>
          </a:p>
        </p:txBody>
      </p:sp>
      <p:sp>
        <p:nvSpPr>
          <p:cNvPr id="6" name="TextBox 5"/>
          <p:cNvSpPr txBox="1"/>
          <p:nvPr/>
        </p:nvSpPr>
        <p:spPr>
          <a:xfrm>
            <a:off x="5076056" y="1256666"/>
            <a:ext cx="2664296" cy="923330"/>
          </a:xfrm>
          <a:prstGeom prst="rect">
            <a:avLst/>
          </a:prstGeom>
          <a:noFill/>
        </p:spPr>
        <p:txBody>
          <a:bodyPr wrap="square" rtlCol="0">
            <a:spAutoFit/>
          </a:bodyPr>
          <a:lstStyle/>
          <a:p>
            <a:r>
              <a:rPr lang="en-GB" dirty="0" smtClean="0"/>
              <a:t>Just excavations of regional or national significance</a:t>
            </a:r>
            <a:endParaRPr lang="en-GB" dirty="0"/>
          </a:p>
        </p:txBody>
      </p:sp>
      <p:cxnSp>
        <p:nvCxnSpPr>
          <p:cNvPr id="7" name="Straight Connector 6"/>
          <p:cNvCxnSpPr/>
          <p:nvPr/>
        </p:nvCxnSpPr>
        <p:spPr>
          <a:xfrm>
            <a:off x="436306" y="4221088"/>
            <a:ext cx="1327382"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482736" y="4725144"/>
            <a:ext cx="214504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4834812" y="4653136"/>
            <a:ext cx="132136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4834812" y="5373216"/>
            <a:ext cx="1728192"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24090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GB" dirty="0" smtClean="0"/>
              <a:t>Evaluations very rarely have recourse to further publication</a:t>
            </a:r>
          </a:p>
          <a:p>
            <a:r>
              <a:rPr lang="en-GB" dirty="0" smtClean="0"/>
              <a:t>Smaller excavations </a:t>
            </a:r>
            <a:r>
              <a:rPr lang="en-GB" dirty="0" smtClean="0"/>
              <a:t>are </a:t>
            </a:r>
            <a:r>
              <a:rPr lang="en-GB" b="1" dirty="0" smtClean="0"/>
              <a:t>often deemed to be adequately served</a:t>
            </a:r>
            <a:r>
              <a:rPr lang="en-GB" dirty="0" smtClean="0"/>
              <a:t> by a </a:t>
            </a:r>
            <a:r>
              <a:rPr lang="en-GB" dirty="0" smtClean="0"/>
              <a:t>(grey) report </a:t>
            </a:r>
            <a:r>
              <a:rPr lang="en-GB" dirty="0" smtClean="0"/>
              <a:t>only</a:t>
            </a:r>
          </a:p>
          <a:p>
            <a:r>
              <a:rPr lang="en-GB" dirty="0" smtClean="0"/>
              <a:t>Personal/organisational </a:t>
            </a:r>
            <a:r>
              <a:rPr lang="en-GB" dirty="0" smtClean="0"/>
              <a:t>– mistakes, disaster </a:t>
            </a:r>
            <a:r>
              <a:rPr lang="en-GB" dirty="0" err="1" smtClean="0"/>
              <a:t>etc</a:t>
            </a:r>
            <a:endParaRPr lang="en-GB" dirty="0" smtClean="0"/>
          </a:p>
          <a:p>
            <a:r>
              <a:rPr lang="en-GB" dirty="0" smtClean="0"/>
              <a:t>Local curators can have difficulties in enforcing post-excavation recommendations</a:t>
            </a:r>
          </a:p>
          <a:p>
            <a:r>
              <a:rPr lang="en-GB" dirty="0" smtClean="0"/>
              <a:t>Money (or lack of)!</a:t>
            </a:r>
          </a:p>
          <a:p>
            <a:r>
              <a:rPr lang="en-GB" dirty="0" smtClean="0"/>
              <a:t>Not accepted by local journals</a:t>
            </a:r>
            <a:endParaRPr lang="en-GB" dirty="0"/>
          </a:p>
        </p:txBody>
      </p:sp>
      <p:sp>
        <p:nvSpPr>
          <p:cNvPr id="3" name="Title 2"/>
          <p:cNvSpPr>
            <a:spLocks noGrp="1"/>
          </p:cNvSpPr>
          <p:nvPr>
            <p:ph type="title"/>
          </p:nvPr>
        </p:nvSpPr>
        <p:spPr/>
        <p:txBody>
          <a:bodyPr/>
          <a:lstStyle/>
          <a:p>
            <a:r>
              <a:rPr lang="en-GB" dirty="0" smtClean="0"/>
              <a:t>Why is there so much grey literature</a:t>
            </a:r>
            <a:endParaRPr lang="en-GB" dirty="0"/>
          </a:p>
        </p:txBody>
      </p:sp>
    </p:spTree>
    <p:extLst>
      <p:ext uri="{BB962C8B-B14F-4D97-AF65-F5344CB8AC3E}">
        <p14:creationId xmlns:p14="http://schemas.microsoft.com/office/powerpoint/2010/main" val="425684505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Is it a bad thing?</a:t>
            </a:r>
            <a:endParaRPr lang="en-GB"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58993" y="1196752"/>
            <a:ext cx="4527807" cy="5545709"/>
          </a:xfrm>
          <a:prstGeom prst="rect">
            <a:avLst/>
          </a:prstGeom>
        </p:spPr>
      </p:pic>
      <p:cxnSp>
        <p:nvCxnSpPr>
          <p:cNvPr id="8" name="Straight Arrow Connector 7"/>
          <p:cNvCxnSpPr/>
          <p:nvPr/>
        </p:nvCxnSpPr>
        <p:spPr>
          <a:xfrm flipV="1">
            <a:off x="2483768" y="2492896"/>
            <a:ext cx="2376264" cy="936104"/>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2483768" y="3501008"/>
            <a:ext cx="2520280" cy="1584722"/>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109520" y="3010102"/>
            <a:ext cx="2392771" cy="923330"/>
          </a:xfrm>
          <a:prstGeom prst="rect">
            <a:avLst/>
          </a:prstGeom>
          <a:noFill/>
        </p:spPr>
        <p:txBody>
          <a:bodyPr wrap="none" rtlCol="0">
            <a:spAutoFit/>
          </a:bodyPr>
          <a:lstStyle/>
          <a:p>
            <a:r>
              <a:rPr lang="en-GB" dirty="0" smtClean="0"/>
              <a:t>Represents an increase</a:t>
            </a:r>
          </a:p>
          <a:p>
            <a:r>
              <a:rPr lang="en-GB" dirty="0" smtClean="0"/>
              <a:t>in works reaching some</a:t>
            </a:r>
          </a:p>
          <a:p>
            <a:r>
              <a:rPr lang="en-GB" dirty="0" smtClean="0"/>
              <a:t>form of written output</a:t>
            </a:r>
            <a:endParaRPr lang="en-GB" dirty="0"/>
          </a:p>
        </p:txBody>
      </p:sp>
    </p:spTree>
    <p:extLst>
      <p:ext uri="{BB962C8B-B14F-4D97-AF65-F5344CB8AC3E}">
        <p14:creationId xmlns:p14="http://schemas.microsoft.com/office/powerpoint/2010/main" val="369896275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p:cNvGraphicFramePr>
            <a:graphicFrameLocks/>
          </p:cNvGraphicFramePr>
          <p:nvPr>
            <p:extLst>
              <p:ext uri="{D42A27DB-BD31-4B8C-83A1-F6EECF244321}">
                <p14:modId xmlns:p14="http://schemas.microsoft.com/office/powerpoint/2010/main" val="1390972231"/>
              </p:ext>
            </p:extLst>
          </p:nvPr>
        </p:nvGraphicFramePr>
        <p:xfrm>
          <a:off x="457200" y="1617208"/>
          <a:ext cx="8229600" cy="4908136"/>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p:cNvSpPr txBox="1"/>
          <p:nvPr/>
        </p:nvSpPr>
        <p:spPr>
          <a:xfrm>
            <a:off x="6444208" y="6525344"/>
            <a:ext cx="1385507" cy="369332"/>
          </a:xfrm>
          <a:prstGeom prst="rect">
            <a:avLst/>
          </a:prstGeom>
          <a:noFill/>
        </p:spPr>
        <p:txBody>
          <a:bodyPr wrap="none" rtlCol="0">
            <a:spAutoFit/>
          </a:bodyPr>
          <a:lstStyle/>
          <a:p>
            <a:r>
              <a:rPr lang="en-GB" dirty="0" smtClean="0"/>
              <a:t>Staffordshire</a:t>
            </a:r>
            <a:endParaRPr lang="en-GB" dirty="0"/>
          </a:p>
        </p:txBody>
      </p:sp>
      <p:sp>
        <p:nvSpPr>
          <p:cNvPr id="5" name="Title 2"/>
          <p:cNvSpPr>
            <a:spLocks noGrp="1"/>
          </p:cNvSpPr>
          <p:nvPr>
            <p:ph type="title"/>
          </p:nvPr>
        </p:nvSpPr>
        <p:spPr/>
        <p:txBody>
          <a:bodyPr/>
          <a:lstStyle/>
          <a:p>
            <a:r>
              <a:rPr lang="en-GB" dirty="0" smtClean="0"/>
              <a:t>Content of ‘grey literature’</a:t>
            </a:r>
            <a:endParaRPr lang="en-GB" dirty="0"/>
          </a:p>
        </p:txBody>
      </p:sp>
    </p:spTree>
    <p:extLst>
      <p:ext uri="{BB962C8B-B14F-4D97-AF65-F5344CB8AC3E}">
        <p14:creationId xmlns:p14="http://schemas.microsoft.com/office/powerpoint/2010/main" val="5010928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79512" y="1556792"/>
            <a:ext cx="5050904" cy="4525963"/>
          </a:xfrm>
        </p:spPr>
        <p:txBody>
          <a:bodyPr>
            <a:normAutofit fontScale="85000" lnSpcReduction="10000"/>
          </a:bodyPr>
          <a:lstStyle/>
          <a:p>
            <a:r>
              <a:rPr lang="en-GB" dirty="0" smtClean="0"/>
              <a:t>Is it even possible to publish everything in the traditional manner?</a:t>
            </a:r>
          </a:p>
          <a:p>
            <a:r>
              <a:rPr lang="en-GB" dirty="0" smtClean="0"/>
              <a:t>Should we refine what it is to be published?</a:t>
            </a:r>
          </a:p>
          <a:p>
            <a:r>
              <a:rPr lang="en-GB" dirty="0"/>
              <a:t>Publication by wider synthesis rather than at a site-level?</a:t>
            </a:r>
          </a:p>
          <a:p>
            <a:r>
              <a:rPr lang="en-GB" dirty="0" smtClean="0"/>
              <a:t>Increased (and pragmatic) emphasis on grey literature (including stop calling it that!)</a:t>
            </a:r>
          </a:p>
          <a:p>
            <a:endParaRPr lang="en-GB" dirty="0"/>
          </a:p>
        </p:txBody>
      </p:sp>
      <p:sp>
        <p:nvSpPr>
          <p:cNvPr id="3" name="Title 2"/>
          <p:cNvSpPr>
            <a:spLocks noGrp="1"/>
          </p:cNvSpPr>
          <p:nvPr>
            <p:ph type="title"/>
          </p:nvPr>
        </p:nvSpPr>
        <p:spPr/>
        <p:txBody>
          <a:bodyPr/>
          <a:lstStyle/>
          <a:p>
            <a:r>
              <a:rPr lang="en-GB" dirty="0" smtClean="0"/>
              <a:t>Thoughts</a:t>
            </a:r>
            <a:endParaRPr lang="en-GB"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87478" y="1556792"/>
            <a:ext cx="3489852" cy="4653136"/>
          </a:xfrm>
          <a:prstGeom prst="rect">
            <a:avLst/>
          </a:prstGeom>
        </p:spPr>
      </p:pic>
    </p:spTree>
    <p:extLst>
      <p:ext uri="{BB962C8B-B14F-4D97-AF65-F5344CB8AC3E}">
        <p14:creationId xmlns:p14="http://schemas.microsoft.com/office/powerpoint/2010/main" val="332643978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Open Access</a:t>
            </a:r>
            <a:endParaRPr lang="en-GB" dirty="0"/>
          </a:p>
        </p:txBody>
      </p:sp>
      <p:pic>
        <p:nvPicPr>
          <p:cNvPr id="4" name="Picture 3"/>
          <p:cNvPicPr>
            <a:picLocks noChangeAspect="1"/>
          </p:cNvPicPr>
          <p:nvPr/>
        </p:nvPicPr>
        <p:blipFill>
          <a:blip r:embed="rId2"/>
          <a:stretch>
            <a:fillRect/>
          </a:stretch>
        </p:blipFill>
        <p:spPr>
          <a:xfrm>
            <a:off x="2015308" y="1268760"/>
            <a:ext cx="6671492" cy="5455405"/>
          </a:xfrm>
          <a:prstGeom prst="rect">
            <a:avLst/>
          </a:prstGeom>
        </p:spPr>
      </p:pic>
    </p:spTree>
    <p:extLst>
      <p:ext uri="{BB962C8B-B14F-4D97-AF65-F5344CB8AC3E}">
        <p14:creationId xmlns:p14="http://schemas.microsoft.com/office/powerpoint/2010/main" val="147609543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OASIS</a:t>
            </a:r>
            <a:endParaRPr lang="en-GB" dirty="0"/>
          </a:p>
        </p:txBody>
      </p:sp>
      <p:graphicFrame>
        <p:nvGraphicFramePr>
          <p:cNvPr id="4" name="Chart 3"/>
          <p:cNvGraphicFramePr>
            <a:graphicFrameLocks/>
          </p:cNvGraphicFramePr>
          <p:nvPr>
            <p:extLst>
              <p:ext uri="{D42A27DB-BD31-4B8C-83A1-F6EECF244321}">
                <p14:modId xmlns:p14="http://schemas.microsoft.com/office/powerpoint/2010/main" val="1582748021"/>
              </p:ext>
            </p:extLst>
          </p:nvPr>
        </p:nvGraphicFramePr>
        <p:xfrm>
          <a:off x="1763688" y="1526263"/>
          <a:ext cx="6768752" cy="4176464"/>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1907704" y="5714773"/>
            <a:ext cx="5141216" cy="369332"/>
          </a:xfrm>
          <a:prstGeom prst="rect">
            <a:avLst/>
          </a:prstGeom>
          <a:noFill/>
        </p:spPr>
        <p:txBody>
          <a:bodyPr wrap="none" rtlCol="0">
            <a:spAutoFit/>
          </a:bodyPr>
          <a:lstStyle/>
          <a:p>
            <a:r>
              <a:rPr lang="en-GB" dirty="0" smtClean="0"/>
              <a:t>Reports released into ADS library via OASIS (England)</a:t>
            </a:r>
            <a:endParaRPr lang="en-GB" dirty="0"/>
          </a:p>
        </p:txBody>
      </p:sp>
    </p:spTree>
    <p:extLst>
      <p:ext uri="{BB962C8B-B14F-4D97-AF65-F5344CB8AC3E}">
        <p14:creationId xmlns:p14="http://schemas.microsoft.com/office/powerpoint/2010/main" val="26077109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Introduction</a:t>
            </a:r>
            <a:endParaRPr lang="en-GB" dirty="0"/>
          </a:p>
        </p:txBody>
      </p:sp>
      <p:sp>
        <p:nvSpPr>
          <p:cNvPr id="4" name="Content Placeholder 1"/>
          <p:cNvSpPr>
            <a:spLocks noGrp="1"/>
          </p:cNvSpPr>
          <p:nvPr>
            <p:ph idx="1"/>
          </p:nvPr>
        </p:nvSpPr>
        <p:spPr>
          <a:xfrm>
            <a:off x="457200" y="1600201"/>
            <a:ext cx="8229600" cy="2044823"/>
          </a:xfrm>
        </p:spPr>
        <p:txBody>
          <a:bodyPr/>
          <a:lstStyle/>
          <a:p>
            <a:r>
              <a:rPr lang="en-GB" dirty="0" smtClean="0"/>
              <a:t>A (very) quick overview of grey literature</a:t>
            </a:r>
          </a:p>
          <a:p>
            <a:r>
              <a:rPr lang="en-GB" dirty="0" smtClean="0"/>
              <a:t>Case studies in archaeological publication</a:t>
            </a:r>
          </a:p>
          <a:p>
            <a:r>
              <a:rPr lang="en-GB" dirty="0" smtClean="0"/>
              <a:t>The potential of an Open Access approach </a:t>
            </a:r>
          </a:p>
          <a:p>
            <a:endParaRPr lang="en-GB" dirty="0"/>
          </a:p>
        </p:txBody>
      </p:sp>
      <p:sp>
        <p:nvSpPr>
          <p:cNvPr id="5" name="Content Placeholder 1"/>
          <p:cNvSpPr txBox="1">
            <a:spLocks/>
          </p:cNvSpPr>
          <p:nvPr/>
        </p:nvSpPr>
        <p:spPr>
          <a:xfrm>
            <a:off x="421854" y="3933056"/>
            <a:ext cx="8229600" cy="2044823"/>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Clr>
                <a:schemeClr val="accent2">
                  <a:lumMod val="75000"/>
                </a:schemeClr>
              </a:buClr>
              <a:buSzPct val="125000"/>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chemeClr val="accent5"/>
              </a:buClr>
              <a:buSzPct val="125000"/>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chemeClr val="accent6"/>
              </a:buClr>
              <a:buSzPct val="125000"/>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chemeClr val="accent4"/>
              </a:buClr>
              <a:buSzPct val="125000"/>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rgbClr val="0070C0"/>
              </a:buClr>
              <a:buSzPct val="125000"/>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dirty="0" smtClean="0"/>
              <a:t>A mix of my own PhD research</a:t>
            </a:r>
          </a:p>
          <a:p>
            <a:r>
              <a:rPr lang="en-GB" dirty="0" smtClean="0"/>
              <a:t>Ongoing projects at the </a:t>
            </a:r>
            <a:r>
              <a:rPr lang="en-GB" dirty="0" smtClean="0"/>
              <a:t>ADS:</a:t>
            </a:r>
          </a:p>
          <a:p>
            <a:pPr lvl="1"/>
            <a:r>
              <a:rPr lang="en-GB" dirty="0" smtClean="0"/>
              <a:t>OASIS </a:t>
            </a:r>
            <a:r>
              <a:rPr lang="en-GB" dirty="0" smtClean="0"/>
              <a:t>and the Rural Settlement of Roman </a:t>
            </a:r>
            <a:r>
              <a:rPr lang="en-GB" dirty="0" smtClean="0"/>
              <a:t>Britain</a:t>
            </a:r>
            <a:endParaRPr lang="en-GB" dirty="0" smtClean="0"/>
          </a:p>
          <a:p>
            <a:r>
              <a:rPr lang="en-GB" dirty="0" smtClean="0"/>
              <a:t>Note: based on data from England</a:t>
            </a:r>
          </a:p>
          <a:p>
            <a:endParaRPr lang="en-GB" dirty="0"/>
          </a:p>
        </p:txBody>
      </p:sp>
    </p:spTree>
    <p:extLst>
      <p:ext uri="{BB962C8B-B14F-4D97-AF65-F5344CB8AC3E}">
        <p14:creationId xmlns:p14="http://schemas.microsoft.com/office/powerpoint/2010/main" val="389988766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In academic practice</a:t>
            </a:r>
            <a:endParaRPr lang="en-GB" dirty="0"/>
          </a:p>
        </p:txBody>
      </p:sp>
      <p:pic>
        <p:nvPicPr>
          <p:cNvPr id="4" name="Picture 3"/>
          <p:cNvPicPr>
            <a:picLocks noChangeAspect="1"/>
          </p:cNvPicPr>
          <p:nvPr/>
        </p:nvPicPr>
        <p:blipFill>
          <a:blip r:embed="rId2"/>
          <a:stretch>
            <a:fillRect/>
          </a:stretch>
        </p:blipFill>
        <p:spPr>
          <a:xfrm>
            <a:off x="2987824" y="1268760"/>
            <a:ext cx="5853798" cy="5400600"/>
          </a:xfrm>
          <a:prstGeom prst="rect">
            <a:avLst/>
          </a:prstGeom>
        </p:spPr>
      </p:pic>
      <p:pic>
        <p:nvPicPr>
          <p:cNvPr id="2" name="Picture 1"/>
          <p:cNvPicPr>
            <a:picLocks noChangeAspect="1"/>
          </p:cNvPicPr>
          <p:nvPr/>
        </p:nvPicPr>
        <p:blipFill>
          <a:blip r:embed="rId3"/>
          <a:stretch>
            <a:fillRect/>
          </a:stretch>
        </p:blipFill>
        <p:spPr>
          <a:xfrm>
            <a:off x="251520" y="1988840"/>
            <a:ext cx="2457450" cy="714375"/>
          </a:xfrm>
          <a:prstGeom prst="rect">
            <a:avLst/>
          </a:prstGeom>
        </p:spPr>
      </p:pic>
      <p:pic>
        <p:nvPicPr>
          <p:cNvPr id="5" name="Picture 4"/>
          <p:cNvPicPr>
            <a:picLocks noChangeAspect="1"/>
          </p:cNvPicPr>
          <p:nvPr/>
        </p:nvPicPr>
        <p:blipFill>
          <a:blip r:embed="rId4"/>
          <a:stretch>
            <a:fillRect/>
          </a:stretch>
        </p:blipFill>
        <p:spPr>
          <a:xfrm>
            <a:off x="232470" y="2892177"/>
            <a:ext cx="2476500" cy="819150"/>
          </a:xfrm>
          <a:prstGeom prst="rect">
            <a:avLst/>
          </a:prstGeom>
        </p:spPr>
      </p:pic>
      <p:pic>
        <p:nvPicPr>
          <p:cNvPr id="6" name="Picture 5"/>
          <p:cNvPicPr>
            <a:picLocks noChangeAspect="1"/>
          </p:cNvPicPr>
          <p:nvPr/>
        </p:nvPicPr>
        <p:blipFill>
          <a:blip r:embed="rId5"/>
          <a:stretch>
            <a:fillRect/>
          </a:stretch>
        </p:blipFill>
        <p:spPr>
          <a:xfrm>
            <a:off x="232470" y="3900289"/>
            <a:ext cx="2476500" cy="523875"/>
          </a:xfrm>
          <a:prstGeom prst="rect">
            <a:avLst/>
          </a:prstGeom>
        </p:spPr>
      </p:pic>
      <p:pic>
        <p:nvPicPr>
          <p:cNvPr id="7" name="Picture 6"/>
          <p:cNvPicPr>
            <a:picLocks noChangeAspect="1"/>
          </p:cNvPicPr>
          <p:nvPr/>
        </p:nvPicPr>
        <p:blipFill>
          <a:blip r:embed="rId6"/>
          <a:stretch>
            <a:fillRect/>
          </a:stretch>
        </p:blipFill>
        <p:spPr>
          <a:xfrm>
            <a:off x="327720" y="4582994"/>
            <a:ext cx="2381250" cy="1038225"/>
          </a:xfrm>
          <a:prstGeom prst="rect">
            <a:avLst/>
          </a:prstGeom>
        </p:spPr>
      </p:pic>
      <p:sp>
        <p:nvSpPr>
          <p:cNvPr id="8" name="Rectangle 7"/>
          <p:cNvSpPr/>
          <p:nvPr/>
        </p:nvSpPr>
        <p:spPr>
          <a:xfrm>
            <a:off x="251520" y="5909251"/>
            <a:ext cx="2803973" cy="369332"/>
          </a:xfrm>
          <a:prstGeom prst="rect">
            <a:avLst/>
          </a:prstGeom>
        </p:spPr>
        <p:txBody>
          <a:bodyPr wrap="none">
            <a:spAutoFit/>
          </a:bodyPr>
          <a:lstStyle/>
          <a:p>
            <a:r>
              <a:rPr lang="en-GB" dirty="0">
                <a:solidFill>
                  <a:srgbClr val="000000"/>
                </a:solidFill>
                <a:latin typeface="Courier New" panose="02070309020205020404" pitchFamily="49" charset="0"/>
              </a:rPr>
              <a:t>doi:10.5284/1030449</a:t>
            </a:r>
            <a:endParaRPr lang="en-GB" dirty="0"/>
          </a:p>
        </p:txBody>
      </p:sp>
    </p:spTree>
    <p:extLst>
      <p:ext uri="{BB962C8B-B14F-4D97-AF65-F5344CB8AC3E}">
        <p14:creationId xmlns:p14="http://schemas.microsoft.com/office/powerpoint/2010/main" val="321440077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t>In academic practice</a:t>
            </a:r>
          </a:p>
        </p:txBody>
      </p:sp>
      <p:sp>
        <p:nvSpPr>
          <p:cNvPr id="4" name="TextBox 3"/>
          <p:cNvSpPr txBox="1"/>
          <p:nvPr/>
        </p:nvSpPr>
        <p:spPr>
          <a:xfrm>
            <a:off x="457200" y="1484784"/>
            <a:ext cx="8710141" cy="2862322"/>
          </a:xfrm>
          <a:prstGeom prst="rect">
            <a:avLst/>
          </a:prstGeom>
          <a:noFill/>
        </p:spPr>
        <p:txBody>
          <a:bodyPr wrap="none" rtlCol="0">
            <a:spAutoFit/>
          </a:bodyPr>
          <a:lstStyle/>
          <a:p>
            <a:pPr marL="285750" indent="-285750">
              <a:buFont typeface="Arial" panose="020B0604020202020204" pitchFamily="34" charset="0"/>
              <a:buChar char="•"/>
            </a:pPr>
            <a:r>
              <a:rPr lang="en-GB" sz="3600" dirty="0" smtClean="0"/>
              <a:t>3479 records from England (1800s to 2014!)</a:t>
            </a:r>
          </a:p>
          <a:p>
            <a:pPr marL="285750" indent="-285750">
              <a:buFont typeface="Arial" panose="020B0604020202020204" pitchFamily="34" charset="0"/>
              <a:buChar char="•"/>
            </a:pPr>
            <a:r>
              <a:rPr lang="en-GB" sz="3600" dirty="0" smtClean="0"/>
              <a:t>1630 records with GL</a:t>
            </a:r>
          </a:p>
          <a:p>
            <a:pPr marL="285750" indent="-285750">
              <a:buFont typeface="Arial" panose="020B0604020202020204" pitchFamily="34" charset="0"/>
              <a:buChar char="•"/>
            </a:pPr>
            <a:r>
              <a:rPr lang="en-GB" sz="3600" dirty="0" smtClean="0"/>
              <a:t>1375 records </a:t>
            </a:r>
            <a:r>
              <a:rPr lang="en-GB" sz="3600" i="1" dirty="0" smtClean="0"/>
              <a:t>with only</a:t>
            </a:r>
            <a:r>
              <a:rPr lang="en-GB" sz="3600" dirty="0" smtClean="0"/>
              <a:t> GL</a:t>
            </a:r>
          </a:p>
          <a:p>
            <a:pPr marL="742950" lvl="1" indent="-285750">
              <a:buFont typeface="Arial" panose="020B0604020202020204" pitchFamily="34" charset="0"/>
              <a:buChar char="•"/>
            </a:pPr>
            <a:r>
              <a:rPr lang="en-GB" sz="3600" dirty="0" smtClean="0"/>
              <a:t>1477 </a:t>
            </a:r>
            <a:r>
              <a:rPr lang="en-GB" sz="3600" b="1" i="1" u="sng" dirty="0" smtClean="0"/>
              <a:t>reports</a:t>
            </a:r>
          </a:p>
          <a:p>
            <a:pPr marL="742950" lvl="1" indent="-285750">
              <a:buFont typeface="Arial" panose="020B0604020202020204" pitchFamily="34" charset="0"/>
              <a:buChar char="•"/>
            </a:pPr>
            <a:r>
              <a:rPr lang="en-GB" sz="3600" dirty="0" smtClean="0"/>
              <a:t>337 </a:t>
            </a:r>
            <a:r>
              <a:rPr lang="en-GB" sz="3600" b="1" i="1" u="sng" dirty="0" smtClean="0"/>
              <a:t>reports</a:t>
            </a:r>
            <a:r>
              <a:rPr lang="en-GB" sz="3600" i="1" dirty="0" smtClean="0"/>
              <a:t> from OASIS </a:t>
            </a:r>
            <a:r>
              <a:rPr lang="en-GB" sz="3600" dirty="0" smtClean="0"/>
              <a:t>(22%)</a:t>
            </a:r>
            <a:endParaRPr lang="en-GB" sz="2400" dirty="0"/>
          </a:p>
        </p:txBody>
      </p:sp>
    </p:spTree>
    <p:extLst>
      <p:ext uri="{BB962C8B-B14F-4D97-AF65-F5344CB8AC3E}">
        <p14:creationId xmlns:p14="http://schemas.microsoft.com/office/powerpoint/2010/main" val="19463233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t>In academic practice</a:t>
            </a:r>
          </a:p>
        </p:txBody>
      </p:sp>
      <p:graphicFrame>
        <p:nvGraphicFramePr>
          <p:cNvPr id="5" name="Chart 4"/>
          <p:cNvGraphicFramePr>
            <a:graphicFrameLocks/>
          </p:cNvGraphicFramePr>
          <p:nvPr>
            <p:extLst>
              <p:ext uri="{D42A27DB-BD31-4B8C-83A1-F6EECF244321}">
                <p14:modId xmlns:p14="http://schemas.microsoft.com/office/powerpoint/2010/main" val="2198556345"/>
              </p:ext>
            </p:extLst>
          </p:nvPr>
        </p:nvGraphicFramePr>
        <p:xfrm>
          <a:off x="1331640" y="1533525"/>
          <a:ext cx="6715125" cy="53244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13812360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987824" y="267552"/>
            <a:ext cx="4837330" cy="5676566"/>
          </a:xfrm>
        </p:spPr>
      </p:pic>
      <p:sp>
        <p:nvSpPr>
          <p:cNvPr id="2" name="Rectangle 1"/>
          <p:cNvSpPr/>
          <p:nvPr/>
        </p:nvSpPr>
        <p:spPr>
          <a:xfrm>
            <a:off x="2922213" y="6165304"/>
            <a:ext cx="4968552" cy="369332"/>
          </a:xfrm>
          <a:prstGeom prst="rect">
            <a:avLst/>
          </a:prstGeom>
        </p:spPr>
        <p:txBody>
          <a:bodyPr wrap="square">
            <a:spAutoFit/>
          </a:bodyPr>
          <a:lstStyle/>
          <a:p>
            <a:r>
              <a:rPr lang="en-GB" dirty="0"/>
              <a:t>http://archaeologydataservice.ac.uk/blog/oasis/</a:t>
            </a:r>
          </a:p>
        </p:txBody>
      </p:sp>
    </p:spTree>
    <p:extLst>
      <p:ext uri="{BB962C8B-B14F-4D97-AF65-F5344CB8AC3E}">
        <p14:creationId xmlns:p14="http://schemas.microsoft.com/office/powerpoint/2010/main" val="318783149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smtClean="0"/>
              <a:t>A pragmatic approach: grey literature can be a good thing</a:t>
            </a:r>
          </a:p>
          <a:p>
            <a:r>
              <a:rPr lang="en-GB" dirty="0" smtClean="0"/>
              <a:t>The tip of the iceberg – what about the data behind the reports?</a:t>
            </a:r>
            <a:endParaRPr lang="en-GB" dirty="0"/>
          </a:p>
        </p:txBody>
      </p:sp>
      <p:sp>
        <p:nvSpPr>
          <p:cNvPr id="3" name="Title 2"/>
          <p:cNvSpPr>
            <a:spLocks noGrp="1"/>
          </p:cNvSpPr>
          <p:nvPr>
            <p:ph type="title"/>
          </p:nvPr>
        </p:nvSpPr>
        <p:spPr/>
        <p:txBody>
          <a:bodyPr/>
          <a:lstStyle/>
          <a:p>
            <a:r>
              <a:rPr lang="en-GB" dirty="0" smtClean="0"/>
              <a:t>Final thoughts</a:t>
            </a:r>
            <a:endParaRPr lang="en-GB" dirty="0"/>
          </a:p>
        </p:txBody>
      </p:sp>
    </p:spTree>
    <p:extLst>
      <p:ext uri="{BB962C8B-B14F-4D97-AF65-F5344CB8AC3E}">
        <p14:creationId xmlns:p14="http://schemas.microsoft.com/office/powerpoint/2010/main" val="32499291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Rise in work</a:t>
            </a:r>
            <a:endParaRPr lang="en-GB"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48097" y="1398908"/>
            <a:ext cx="3295903" cy="2197268"/>
          </a:xfrm>
          <a:prstGeom prst="rect">
            <a:avLst/>
          </a:prstGeom>
        </p:spPr>
      </p:pic>
      <p:sp>
        <p:nvSpPr>
          <p:cNvPr id="5" name="TextBox 4"/>
          <p:cNvSpPr txBox="1"/>
          <p:nvPr/>
        </p:nvSpPr>
        <p:spPr>
          <a:xfrm>
            <a:off x="683568" y="6093296"/>
            <a:ext cx="5486823" cy="646331"/>
          </a:xfrm>
          <a:prstGeom prst="rect">
            <a:avLst/>
          </a:prstGeom>
          <a:noFill/>
        </p:spPr>
        <p:txBody>
          <a:bodyPr wrap="none" rtlCol="0">
            <a:spAutoFit/>
          </a:bodyPr>
          <a:lstStyle/>
          <a:p>
            <a:r>
              <a:rPr lang="en-GB" dirty="0" smtClean="0"/>
              <a:t>Data from the Historic England Excavation Index</a:t>
            </a:r>
          </a:p>
          <a:p>
            <a:r>
              <a:rPr lang="en-GB" dirty="0"/>
              <a:t>http://archaeologydataservice.ac.uk/archives/view/304/</a:t>
            </a: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63410" y="1482293"/>
            <a:ext cx="3099184" cy="2030499"/>
          </a:xfrm>
          <a:prstGeom prst="rect">
            <a:avLst/>
          </a:prstGeom>
        </p:spPr>
      </p:pic>
      <p:pic>
        <p:nvPicPr>
          <p:cNvPr id="8" name="Picture 2" descr="https://upload.wikimedia.org/wikipedia/commons/thumb/7/71/A-H-Pitt-Rivers.jpg/220px-A-H-Pitt-Rivers.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6661" y="1259333"/>
            <a:ext cx="1872208" cy="2476421"/>
          </a:xfrm>
          <a:prstGeom prst="rect">
            <a:avLst/>
          </a:prstGeom>
          <a:noFill/>
          <a:extLst>
            <a:ext uri="{909E8E84-426E-40DD-AFC4-6F175D3DCCD1}">
              <a14:hiddenFill xmlns:a14="http://schemas.microsoft.com/office/drawing/2010/main">
                <a:solidFill>
                  <a:srgbClr val="FFFFFF"/>
                </a:solidFill>
              </a14:hiddenFill>
            </a:ext>
          </a:extLst>
        </p:spPr>
      </p:pic>
      <p:sp>
        <p:nvSpPr>
          <p:cNvPr id="9" name="Right Arrow 8"/>
          <p:cNvSpPr/>
          <p:nvPr/>
        </p:nvSpPr>
        <p:spPr>
          <a:xfrm>
            <a:off x="126661" y="3747751"/>
            <a:ext cx="8837827" cy="337013"/>
          </a:xfrm>
          <a:prstGeom prst="rightArrow">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5154" y="1300716"/>
            <a:ext cx="7560840" cy="4590920"/>
          </a:xfrm>
          <a:prstGeom prst="rect">
            <a:avLst/>
          </a:prstGeom>
        </p:spPr>
      </p:pic>
    </p:spTree>
    <p:extLst>
      <p:ext uri="{BB962C8B-B14F-4D97-AF65-F5344CB8AC3E}">
        <p14:creationId xmlns:p14="http://schemas.microsoft.com/office/powerpoint/2010/main" val="2622762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GB" dirty="0" smtClean="0"/>
              <a:t>Publication crisis</a:t>
            </a:r>
            <a:endParaRPr lang="en-GB"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87624" y="1556792"/>
            <a:ext cx="7282072" cy="4871308"/>
          </a:xfrm>
          <a:prstGeom prst="rect">
            <a:avLst/>
          </a:prstGeom>
        </p:spPr>
      </p:pic>
    </p:spTree>
    <p:extLst>
      <p:ext uri="{BB962C8B-B14F-4D97-AF65-F5344CB8AC3E}">
        <p14:creationId xmlns:p14="http://schemas.microsoft.com/office/powerpoint/2010/main" val="32518951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Change over time</a:t>
            </a:r>
            <a:endParaRPr lang="en-GB" dirty="0"/>
          </a:p>
        </p:txBody>
      </p:sp>
      <p:pic>
        <p:nvPicPr>
          <p:cNvPr id="2050" name="Picture 2" descr="http://i.ebayimg.com/00/s/NjAwWDQ1NQ==/z/DqQAAOSwpDdVUxQ1/$_3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640801"/>
            <a:ext cx="2808312" cy="371142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ecx.images-amazon.com/images/I/51TuLkBJ8SL._SY344_BO1,204,203,200_.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3848" y="1640801"/>
            <a:ext cx="2520280" cy="3663938"/>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E:\_nyroks_grey\wessex\SNY10994_1of5_Page_0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84813" y="1640801"/>
            <a:ext cx="2591060" cy="36639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8028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smtClean="0"/>
              <a:t>Consequences/current thought</a:t>
            </a:r>
            <a:endParaRPr lang="en-GB" dirty="0"/>
          </a:p>
        </p:txBody>
      </p:sp>
      <p:sp>
        <p:nvSpPr>
          <p:cNvPr id="3" name="TextBox 2"/>
          <p:cNvSpPr txBox="1"/>
          <p:nvPr/>
        </p:nvSpPr>
        <p:spPr>
          <a:xfrm>
            <a:off x="243902" y="1756643"/>
            <a:ext cx="5112568" cy="3539430"/>
          </a:xfrm>
          <a:prstGeom prst="rect">
            <a:avLst/>
          </a:prstGeom>
          <a:noFill/>
        </p:spPr>
        <p:txBody>
          <a:bodyPr wrap="square" rtlCol="0">
            <a:spAutoFit/>
          </a:bodyPr>
          <a:lstStyle/>
          <a:p>
            <a:pPr marL="285750" indent="-285750">
              <a:buFont typeface="Arial" panose="020B0604020202020204" pitchFamily="34" charset="0"/>
              <a:buChar char="•"/>
            </a:pPr>
            <a:r>
              <a:rPr lang="en-GB" sz="3200" dirty="0" smtClean="0"/>
              <a:t>Currently in an age of advanced data re-use.</a:t>
            </a:r>
          </a:p>
          <a:p>
            <a:endParaRPr lang="en-GB" sz="3200" dirty="0" smtClean="0"/>
          </a:p>
          <a:p>
            <a:pPr marL="285750" indent="-285750">
              <a:buFont typeface="Arial" panose="020B0604020202020204" pitchFamily="34" charset="0"/>
              <a:buChar char="•"/>
            </a:pPr>
            <a:r>
              <a:rPr lang="en-GB" sz="3200" dirty="0" smtClean="0"/>
              <a:t>Post-PPG16: Drowning in Data?</a:t>
            </a:r>
          </a:p>
          <a:p>
            <a:pPr marL="285750" indent="-285750">
              <a:buFont typeface="Arial" panose="020B0604020202020204" pitchFamily="34" charset="0"/>
              <a:buChar char="•"/>
            </a:pPr>
            <a:endParaRPr lang="en-GB" sz="3200" dirty="0"/>
          </a:p>
          <a:p>
            <a:pPr marL="285750" indent="-285750">
              <a:buFont typeface="Arial" panose="020B0604020202020204" pitchFamily="34" charset="0"/>
              <a:buChar char="•"/>
            </a:pPr>
            <a:r>
              <a:rPr lang="en-GB" sz="3200" dirty="0" smtClean="0"/>
              <a:t>Unknown unknowns</a:t>
            </a:r>
          </a:p>
        </p:txBody>
      </p:sp>
      <p:pic>
        <p:nvPicPr>
          <p:cNvPr id="4" name="Picture 3" descr="F:\PHD\chapters\images\chapter_3\image33.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58265" y="1349377"/>
            <a:ext cx="3585735" cy="4353963"/>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5356469" y="5949280"/>
            <a:ext cx="3715387" cy="738664"/>
          </a:xfrm>
          <a:prstGeom prst="rect">
            <a:avLst/>
          </a:prstGeom>
        </p:spPr>
        <p:txBody>
          <a:bodyPr wrap="square">
            <a:spAutoFit/>
          </a:bodyPr>
          <a:lstStyle/>
          <a:p>
            <a:r>
              <a:rPr lang="en-GB" sz="1400" dirty="0"/>
              <a:t>PPG16 investigations used by the Prehistory of Britain and Ireland project </a:t>
            </a:r>
            <a:endParaRPr lang="en-GB" sz="1400" dirty="0" smtClean="0"/>
          </a:p>
          <a:p>
            <a:r>
              <a:rPr lang="en-GB" sz="1400" dirty="0" smtClean="0"/>
              <a:t>[</a:t>
            </a:r>
            <a:r>
              <a:rPr lang="en-GB" sz="1400" dirty="0"/>
              <a:t>Data from doi:10.5284/1028304]</a:t>
            </a:r>
          </a:p>
        </p:txBody>
      </p:sp>
    </p:spTree>
    <p:custDataLst>
      <p:tags r:id="rId1"/>
    </p:custDataLst>
    <p:extLst>
      <p:ext uri="{BB962C8B-B14F-4D97-AF65-F5344CB8AC3E}">
        <p14:creationId xmlns:p14="http://schemas.microsoft.com/office/powerpoint/2010/main" val="31068072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smtClean="0"/>
              <a:t>A problem (for academics at least)</a:t>
            </a:r>
          </a:p>
          <a:p>
            <a:pPr lvl="1"/>
            <a:r>
              <a:rPr lang="en-GB" dirty="0" smtClean="0"/>
              <a:t>Inaccessible</a:t>
            </a:r>
          </a:p>
          <a:p>
            <a:pPr lvl="2"/>
            <a:r>
              <a:rPr lang="en-GB" dirty="0" smtClean="0"/>
              <a:t>Available in hard-copy only</a:t>
            </a:r>
          </a:p>
          <a:p>
            <a:pPr lvl="1"/>
            <a:r>
              <a:rPr lang="en-GB" dirty="0" smtClean="0"/>
              <a:t>Poor quality</a:t>
            </a:r>
          </a:p>
          <a:p>
            <a:pPr lvl="2"/>
            <a:r>
              <a:rPr lang="en-GB" dirty="0" smtClean="0"/>
              <a:t>Lack of interpretation</a:t>
            </a:r>
          </a:p>
          <a:p>
            <a:pPr lvl="2"/>
            <a:r>
              <a:rPr lang="en-GB" dirty="0" smtClean="0"/>
              <a:t>Lack of information (plans)</a:t>
            </a:r>
            <a:endParaRPr lang="en-GB" dirty="0"/>
          </a:p>
        </p:txBody>
      </p:sp>
      <p:sp>
        <p:nvSpPr>
          <p:cNvPr id="3" name="Title 2"/>
          <p:cNvSpPr>
            <a:spLocks noGrp="1"/>
          </p:cNvSpPr>
          <p:nvPr>
            <p:ph type="title"/>
          </p:nvPr>
        </p:nvSpPr>
        <p:spPr/>
        <p:txBody>
          <a:bodyPr/>
          <a:lstStyle/>
          <a:p>
            <a:r>
              <a:rPr lang="en-GB" dirty="0" smtClean="0"/>
              <a:t>Attitudes to ‘grey literature’</a:t>
            </a:r>
            <a:endParaRPr lang="en-GB" dirty="0"/>
          </a:p>
        </p:txBody>
      </p:sp>
      <p:pic>
        <p:nvPicPr>
          <p:cNvPr id="4" name="Picture 5" descr="E:\_nyroks_grey\wessex\SNY10994_1of5_Page_0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82424" y="2204864"/>
            <a:ext cx="2591060" cy="36639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04702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Attitudes to ‘grey literature’</a:t>
            </a:r>
            <a:endParaRPr lang="en-GB" dirty="0"/>
          </a:p>
        </p:txBody>
      </p:sp>
      <p:pic>
        <p:nvPicPr>
          <p:cNvPr id="1026" name="Picture 2" descr="Associate Members and Corporate Authors 20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39952" y="1268760"/>
            <a:ext cx="4820047" cy="162205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457200" y="3356992"/>
            <a:ext cx="8502799" cy="1754326"/>
          </a:xfrm>
          <a:prstGeom prst="rect">
            <a:avLst/>
          </a:prstGeom>
        </p:spPr>
        <p:txBody>
          <a:bodyPr wrap="square">
            <a:spAutoFit/>
          </a:bodyPr>
          <a:lstStyle/>
          <a:p>
            <a:r>
              <a:rPr lang="en-GB" dirty="0" smtClean="0">
                <a:solidFill>
                  <a:srgbClr val="000000"/>
                </a:solidFill>
                <a:latin typeface="Verdana" panose="020B0604030504040204" pitchFamily="34" charset="0"/>
              </a:rPr>
              <a:t>“…stands </a:t>
            </a:r>
            <a:r>
              <a:rPr lang="en-GB" dirty="0">
                <a:solidFill>
                  <a:srgbClr val="000000"/>
                </a:solidFill>
                <a:latin typeface="Verdana" panose="020B0604030504040204" pitchFamily="34" charset="0"/>
              </a:rPr>
              <a:t>for manifold document types produced on all levels of government, academics, business and industry in print and electronic formats that are protected by intellectual property rights, of sufficient quality to be collected and preserved by library holdings or institutional repositories, but not controlled by commercial publishers i.e., where publishing is not the primary activity of the producing </a:t>
            </a:r>
            <a:r>
              <a:rPr lang="en-GB" dirty="0" smtClean="0">
                <a:solidFill>
                  <a:srgbClr val="000000"/>
                </a:solidFill>
                <a:latin typeface="Verdana" panose="020B0604030504040204" pitchFamily="34" charset="0"/>
              </a:rPr>
              <a:t>body”</a:t>
            </a:r>
            <a:endParaRPr lang="en-GB" dirty="0"/>
          </a:p>
        </p:txBody>
      </p:sp>
    </p:spTree>
    <p:extLst>
      <p:ext uri="{BB962C8B-B14F-4D97-AF65-F5344CB8AC3E}">
        <p14:creationId xmlns:p14="http://schemas.microsoft.com/office/powerpoint/2010/main" val="23808280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smtClean="0"/>
              <a:t>How much grey literature is there relative to traditional published material (and wholly unpublished works)?</a:t>
            </a:r>
          </a:p>
          <a:p>
            <a:r>
              <a:rPr lang="en-GB" dirty="0" smtClean="0"/>
              <a:t>Why does it exist?</a:t>
            </a:r>
          </a:p>
          <a:p>
            <a:r>
              <a:rPr lang="en-GB" dirty="0" smtClean="0"/>
              <a:t>Is it all bad?</a:t>
            </a:r>
          </a:p>
          <a:p>
            <a:endParaRPr lang="en-GB" dirty="0"/>
          </a:p>
        </p:txBody>
      </p:sp>
      <p:sp>
        <p:nvSpPr>
          <p:cNvPr id="3" name="Title 2"/>
          <p:cNvSpPr>
            <a:spLocks noGrp="1"/>
          </p:cNvSpPr>
          <p:nvPr>
            <p:ph type="title"/>
          </p:nvPr>
        </p:nvSpPr>
        <p:spPr/>
        <p:txBody>
          <a:bodyPr/>
          <a:lstStyle/>
          <a:p>
            <a:r>
              <a:rPr lang="en-GB" dirty="0" smtClean="0"/>
              <a:t>Questions</a:t>
            </a:r>
            <a:endParaRPr lang="en-GB" dirty="0"/>
          </a:p>
        </p:txBody>
      </p:sp>
    </p:spTree>
    <p:extLst>
      <p:ext uri="{BB962C8B-B14F-4D97-AF65-F5344CB8AC3E}">
        <p14:creationId xmlns:p14="http://schemas.microsoft.com/office/powerpoint/2010/main" val="3805296473"/>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54.2"/>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2288</TotalTime>
  <Words>507</Words>
  <Application>Microsoft Office PowerPoint</Application>
  <PresentationFormat>On-screen Show (4:3)</PresentationFormat>
  <Paragraphs>85</Paragraphs>
  <Slides>24</Slides>
  <Notes>2</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 </vt:lpstr>
      <vt:lpstr>Introduction</vt:lpstr>
      <vt:lpstr>Rise in work</vt:lpstr>
      <vt:lpstr>Publication crisis</vt:lpstr>
      <vt:lpstr>Change over time</vt:lpstr>
      <vt:lpstr>Consequences/current thought</vt:lpstr>
      <vt:lpstr>Attitudes to ‘grey literature’</vt:lpstr>
      <vt:lpstr>Attitudes to ‘grey literature’</vt:lpstr>
      <vt:lpstr>Questions</vt:lpstr>
      <vt:lpstr>Case studies</vt:lpstr>
      <vt:lpstr>Definitive record of excavations + outputs</vt:lpstr>
      <vt:lpstr>What’s published?</vt:lpstr>
      <vt:lpstr>Fate of planning-led events</vt:lpstr>
      <vt:lpstr>Why is there so much grey literature</vt:lpstr>
      <vt:lpstr>Is it a bad thing?</vt:lpstr>
      <vt:lpstr>Content of ‘grey literature’</vt:lpstr>
      <vt:lpstr>Thoughts</vt:lpstr>
      <vt:lpstr>Open Access</vt:lpstr>
      <vt:lpstr>OASIS</vt:lpstr>
      <vt:lpstr>In academic practice</vt:lpstr>
      <vt:lpstr>In academic practice</vt:lpstr>
      <vt:lpstr>In academic practice</vt:lpstr>
      <vt:lpstr>PowerPoint Presentation</vt:lpstr>
      <vt:lpstr>Final thoughts</vt:lpstr>
    </vt:vector>
  </TitlesOfParts>
  <Company>The University of York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Jon Bateman</dc:creator>
  <cp:lastModifiedBy>Tim_and_Sally</cp:lastModifiedBy>
  <cp:revision>175</cp:revision>
  <dcterms:created xsi:type="dcterms:W3CDTF">2011-02-23T12:53:40Z</dcterms:created>
  <dcterms:modified xsi:type="dcterms:W3CDTF">2016-09-01T05:27:45Z</dcterms:modified>
</cp:coreProperties>
</file>