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9" r:id="rId2"/>
    <p:sldId id="261" r:id="rId3"/>
    <p:sldId id="281" r:id="rId4"/>
    <p:sldId id="257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2" r:id="rId15"/>
    <p:sldId id="293" r:id="rId16"/>
    <p:sldId id="294" r:id="rId17"/>
    <p:sldId id="295" r:id="rId18"/>
    <p:sldId id="297" r:id="rId19"/>
    <p:sldId id="296" r:id="rId20"/>
    <p:sldId id="298" r:id="rId21"/>
    <p:sldId id="301" r:id="rId22"/>
    <p:sldId id="302" r:id="rId23"/>
    <p:sldId id="303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E59"/>
    <a:srgbClr val="619B91"/>
    <a:srgbClr val="629B91"/>
    <a:srgbClr val="CA901E"/>
    <a:srgbClr val="C88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610" autoAdjust="0"/>
  </p:normalViewPr>
  <p:slideViewPr>
    <p:cSldViewPr snapToGrid="0" snapToObjects="1">
      <p:cViewPr>
        <p:scale>
          <a:sx n="100" d="100"/>
          <a:sy n="100" d="100"/>
        </p:scale>
        <p:origin x="-55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A26CD-7E1C-2041-89F6-643BDE11BEBC}" type="datetimeFigureOut">
              <a:rPr lang="en-US" smtClean="0"/>
              <a:t>19/01/16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2303C-4226-1D4E-AAC9-3C872B66B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5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ze 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1680"/>
            <a:ext cx="9143391" cy="619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199" y="1530985"/>
            <a:ext cx="7823200" cy="998855"/>
          </a:xfrm>
          <a:solidFill>
            <a:schemeClr val="bg1">
              <a:alpha val="95000"/>
            </a:schemeClr>
          </a:solidFill>
          <a:ln w="1905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algn="ctr">
              <a:defRPr>
                <a:solidFill>
                  <a:srgbClr val="619B9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75187"/>
            <a:ext cx="7823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Ariadne-Logo-Final-(400px)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33" y="110067"/>
            <a:ext cx="5080000" cy="12573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420285"/>
            <a:ext cx="9144000" cy="108000"/>
          </a:xfrm>
          <a:prstGeom prst="rect">
            <a:avLst/>
          </a:prstGeom>
          <a:gradFill flip="none" rotWithShape="1">
            <a:gsLst>
              <a:gs pos="0">
                <a:srgbClr val="619B91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617132" y="6574935"/>
            <a:ext cx="6714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ARIADNE is funded by the European Commission's Seventh Framework </a:t>
            </a:r>
            <a:r>
              <a:rPr lang="en-US" sz="1200" dirty="0" err="1" smtClean="0"/>
              <a:t>Programme</a:t>
            </a:r>
            <a:endParaRPr lang="en-US" sz="120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99" y="6574935"/>
            <a:ext cx="492804" cy="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A901E"/>
              </a:buClr>
              <a:defRPr/>
            </a:lvl1pPr>
            <a:lvl2pPr>
              <a:buClr>
                <a:srgbClr val="619B91"/>
              </a:buClr>
              <a:defRPr/>
            </a:lvl2pPr>
            <a:lvl3pPr>
              <a:buClr>
                <a:srgbClr val="CA901E"/>
              </a:buClr>
              <a:defRPr/>
            </a:lvl3pPr>
            <a:lvl4pPr>
              <a:buClr>
                <a:srgbClr val="619B91"/>
              </a:buClr>
              <a:defRPr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 descr="Ariadne-Logo---Final-symbo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3" y="5752259"/>
            <a:ext cx="1117118" cy="100663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549540" y="6420286"/>
            <a:ext cx="7593849" cy="90000"/>
          </a:xfrm>
          <a:prstGeom prst="rect">
            <a:avLst/>
          </a:prstGeom>
          <a:gradFill flip="none" rotWithShape="1">
            <a:gsLst>
              <a:gs pos="0">
                <a:srgbClr val="619B91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838919"/>
            <a:ext cx="9143390" cy="90002"/>
          </a:xfrm>
          <a:prstGeom prst="rect">
            <a:avLst/>
          </a:prstGeom>
          <a:gradFill flip="none" rotWithShape="1">
            <a:gsLst>
              <a:gs pos="0">
                <a:srgbClr val="CA901E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9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ze 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1680"/>
            <a:ext cx="9143391" cy="619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A901E"/>
              </a:buClr>
              <a:defRPr/>
            </a:lvl1pPr>
            <a:lvl2pPr>
              <a:buClr>
                <a:srgbClr val="619B91"/>
              </a:buClr>
              <a:defRPr/>
            </a:lvl2pPr>
            <a:lvl3pPr>
              <a:buClr>
                <a:srgbClr val="CA901E"/>
              </a:buClr>
              <a:defRPr/>
            </a:lvl3pPr>
            <a:lvl4pPr>
              <a:buClr>
                <a:srgbClr val="619B91"/>
              </a:buClr>
              <a:defRPr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 descr="Ariadne-Logo---Final-symbo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23" y="5752259"/>
            <a:ext cx="1117118" cy="100663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549540" y="6420286"/>
            <a:ext cx="7593849" cy="90000"/>
          </a:xfrm>
          <a:prstGeom prst="rect">
            <a:avLst/>
          </a:prstGeom>
          <a:gradFill flip="none" rotWithShape="1">
            <a:gsLst>
              <a:gs pos="0">
                <a:srgbClr val="619B91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838919"/>
            <a:ext cx="9143390" cy="90002"/>
          </a:xfrm>
          <a:prstGeom prst="rect">
            <a:avLst/>
          </a:prstGeom>
          <a:gradFill flip="none" rotWithShape="1">
            <a:gsLst>
              <a:gs pos="0">
                <a:srgbClr val="CA901E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4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E20D0-BB57-434B-8647-0FBBC7E18CDA}" type="datetimeFigureOut">
              <a:rPr lang="en-US" smtClean="0"/>
              <a:t>19/01/16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3ACBF-5869-8A40-8F7F-D30AE5004E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0" y="838919"/>
            <a:ext cx="9143390" cy="90002"/>
          </a:xfrm>
          <a:prstGeom prst="rect">
            <a:avLst/>
          </a:prstGeom>
          <a:gradFill flip="none" rotWithShape="1">
            <a:gsLst>
              <a:gs pos="0">
                <a:srgbClr val="CA901E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5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E20D0-BB57-434B-8647-0FBBC7E18CDA}" type="datetimeFigureOut">
              <a:rPr lang="en-US" smtClean="0"/>
              <a:t>19/01/16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3ACBF-5869-8A40-8F7F-D30AE5004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1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E20D0-BB57-434B-8647-0FBBC7E18CDA}" type="datetimeFigureOut">
              <a:rPr lang="en-US" smtClean="0"/>
              <a:t>19/01/16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3ACBF-5869-8A40-8F7F-D30AE5004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0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8333"/>
            <a:ext cx="5486400" cy="36692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E20D0-BB57-434B-8647-0FBBC7E18CDA}" type="datetimeFigureOut">
              <a:rPr lang="en-US" smtClean="0"/>
              <a:t>19/01/16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3ACBF-5869-8A40-8F7F-D30AE5004E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0" y="838919"/>
            <a:ext cx="9143390" cy="90002"/>
          </a:xfrm>
          <a:prstGeom prst="rect">
            <a:avLst/>
          </a:prstGeom>
          <a:gradFill flip="none" rotWithShape="1">
            <a:gsLst>
              <a:gs pos="0">
                <a:srgbClr val="CA901E"/>
              </a:gs>
              <a:gs pos="81000">
                <a:srgbClr val="FFFFFF">
                  <a:alpha val="32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</a:ln>
          <a:effectLst>
            <a:outerShdw blurRad="428625" dir="5400000" sx="196000" sy="196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5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20638"/>
            <a:ext cx="8016240" cy="8632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046479"/>
            <a:ext cx="8016240" cy="4561841"/>
          </a:xfrm>
          <a:prstGeom prst="rect">
            <a:avLst/>
          </a:prstGeom>
          <a:solidFill>
            <a:schemeClr val="bg1">
              <a:alpha val="95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1" y="6426200"/>
            <a:ext cx="9143390" cy="5130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14000"/>
                </a:schemeClr>
              </a:gs>
              <a:gs pos="45000">
                <a:schemeClr val="bg1">
                  <a:alpha val="91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4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7" r:id="rId7"/>
  </p:sldLayoutIdLst>
  <p:txStyles>
    <p:titleStyle>
      <a:lvl1pPr marL="0" indent="0" algn="r" defTabSz="457200" rtl="0" eaLnBrk="1" latinLnBrk="0" hangingPunct="1">
        <a:spcBef>
          <a:spcPct val="0"/>
        </a:spcBef>
        <a:buNone/>
        <a:defRPr sz="3600" kern="1200">
          <a:solidFill>
            <a:srgbClr val="629B9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archaeologydataservice.ac.uk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09776"/>
            <a:ext cx="7823200" cy="1518920"/>
          </a:xfrm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Archiving and </a:t>
            </a:r>
            <a:r>
              <a:rPr lang="en-US" dirty="0"/>
              <a:t>Repositories</a:t>
            </a:r>
            <a:r>
              <a:rPr lang="en-US"/>
              <a:t/>
            </a:r>
            <a:br>
              <a:rPr lang="en-US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80087"/>
            <a:ext cx="78232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Holly Wright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1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97A0"/>
                </a:solidFill>
              </a:rPr>
              <a:t>Archiving</a:t>
            </a:r>
            <a:endParaRPr lang="en-US" dirty="0">
              <a:solidFill>
                <a:srgbClr val="4597A0"/>
              </a:solidFill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503238" y="1089025"/>
            <a:ext cx="89487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sz="2800" dirty="0">
                <a:solidFill>
                  <a:schemeClr val="tx2"/>
                </a:solidFill>
                <a:ea typeface="+mn-ea"/>
              </a:rPr>
              <a:t>Deposit Evaluation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 smtClean="0">
              <a:solidFill>
                <a:schemeClr val="tx2"/>
              </a:solidFill>
              <a:ea typeface="+mn-ea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C00000"/>
              </a:buClr>
              <a:defRPr/>
            </a:pPr>
            <a:endParaRPr lang="en-GB" sz="2400" dirty="0" smtClean="0">
              <a:ea typeface="+mn-ea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C00000"/>
              </a:buClr>
              <a:defRPr/>
            </a:pPr>
            <a:endParaRPr lang="en-GB" altLang="en-US" sz="2800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Arial" charset="0"/>
              <a:buNone/>
              <a:defRPr/>
            </a:pPr>
            <a:r>
              <a:rPr lang="en-GB" altLang="en-US" sz="2400" dirty="0" smtClean="0">
                <a:ea typeface="+mn-ea"/>
              </a:rPr>
              <a:t>  </a:t>
            </a:r>
            <a:endParaRPr lang="en-GB" altLang="en-US" sz="2400" dirty="0">
              <a:ea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1" y="1663105"/>
            <a:ext cx="8473440" cy="424815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alibri" pitchFamily="34" charset="0"/>
                <a:ea typeface="+mn-ea"/>
              </a:rPr>
              <a:t>Intellectual content &amp; potential interest in their </a:t>
            </a:r>
            <a:r>
              <a:rPr lang="en-GB" sz="2400" dirty="0" smtClean="0">
                <a:latin typeface="Calibri" pitchFamily="34" charset="0"/>
                <a:ea typeface="+mn-ea"/>
              </a:rPr>
              <a:t>re-use</a:t>
            </a:r>
            <a:endParaRPr lang="en-GB" sz="2400" dirty="0">
              <a:latin typeface="Calibri" pitchFamily="34" charset="0"/>
              <a:ea typeface="+mn-ea"/>
            </a:endParaRPr>
          </a:p>
          <a:p>
            <a:pPr marL="342900" indent="-342900">
              <a:lnSpc>
                <a:spcPct val="150000"/>
              </a:lnSpc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alibri" pitchFamily="34" charset="0"/>
                <a:ea typeface="+mn-ea"/>
              </a:rPr>
              <a:t>Viability of </a:t>
            </a:r>
            <a:r>
              <a:rPr lang="en-GB" sz="2400" dirty="0" smtClean="0">
                <a:latin typeface="Calibri" pitchFamily="34" charset="0"/>
                <a:ea typeface="+mn-ea"/>
              </a:rPr>
              <a:t>data: </a:t>
            </a:r>
            <a:r>
              <a:rPr lang="en-GB" sz="2400" dirty="0">
                <a:latin typeface="Calibri" pitchFamily="34" charset="0"/>
                <a:ea typeface="+mn-ea"/>
              </a:rPr>
              <a:t>management, </a:t>
            </a:r>
            <a:r>
              <a:rPr lang="en-GB" sz="2400" dirty="0" smtClean="0">
                <a:latin typeface="Calibri" pitchFamily="34" charset="0"/>
                <a:ea typeface="+mn-ea"/>
              </a:rPr>
              <a:t>preservation </a:t>
            </a:r>
            <a:r>
              <a:rPr lang="en-GB" sz="2400" dirty="0">
                <a:latin typeface="Calibri" pitchFamily="34" charset="0"/>
                <a:ea typeface="+mn-ea"/>
              </a:rPr>
              <a:t>and </a:t>
            </a:r>
            <a:r>
              <a:rPr lang="en-GB" sz="2400" dirty="0" smtClean="0">
                <a:latin typeface="Calibri" pitchFamily="34" charset="0"/>
              </a:rPr>
              <a:t>dissemination</a:t>
            </a:r>
            <a:endParaRPr lang="en-GB" sz="2400" dirty="0">
              <a:latin typeface="Calibri" pitchFamily="34" charset="0"/>
              <a:ea typeface="+mn-ea"/>
            </a:endParaRPr>
          </a:p>
          <a:p>
            <a:pPr marL="342900" indent="-342900">
              <a:lnSpc>
                <a:spcPct val="150000"/>
              </a:lnSpc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Calibri" pitchFamily="34" charset="0"/>
                <a:ea typeface="+mn-ea"/>
              </a:rPr>
              <a:t>Are we a suitable archive?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C88F1D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Authority to deposit the </a:t>
            </a:r>
            <a:r>
              <a:rPr lang="en-GB" sz="2400" dirty="0" smtClean="0"/>
              <a:t>data</a:t>
            </a:r>
            <a:endParaRPr lang="en-GB" sz="2000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C88F1D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Material is ‘complete’	</a:t>
            </a:r>
            <a:endParaRPr lang="en-GB" sz="2000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C88F1D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Digital form in preferred file format </a:t>
            </a:r>
            <a:r>
              <a:rPr lang="en-GB" sz="2000" dirty="0"/>
              <a:t>– consult repository </a:t>
            </a:r>
            <a:r>
              <a:rPr lang="en-GB" sz="2000" dirty="0" smtClean="0"/>
              <a:t>websites</a:t>
            </a:r>
            <a:endParaRPr lang="en-GB" sz="2000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C88F1D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Sufficient project documentation and file Metadata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Arial" charset="0"/>
              <a:buChar char="–"/>
            </a:pPr>
            <a:endParaRPr lang="en-GB" sz="1300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749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97A0"/>
                </a:solidFill>
              </a:rPr>
              <a:t>Archiving</a:t>
            </a:r>
            <a:endParaRPr lang="en-US" dirty="0">
              <a:solidFill>
                <a:srgbClr val="4597A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712913"/>
            <a:ext cx="687705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873875" y="5937250"/>
            <a:ext cx="288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200" dirty="0"/>
              <a:t>Image © www.digitalbevaring.dk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00338" y="2484438"/>
            <a:ext cx="1112837" cy="20986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5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ile:Analyse 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2043114"/>
            <a:ext cx="4156075" cy="354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97A0"/>
                </a:solidFill>
              </a:rPr>
              <a:t>Archiving</a:t>
            </a:r>
            <a:endParaRPr lang="en-US" dirty="0">
              <a:solidFill>
                <a:srgbClr val="4597A0"/>
              </a:solidFill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79388" y="1117600"/>
            <a:ext cx="894873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sz="2800" dirty="0" smtClean="0">
                <a:solidFill>
                  <a:schemeClr val="tx2"/>
                </a:solidFill>
                <a:ea typeface="+mn-ea"/>
              </a:rPr>
              <a:t>Submission Information Package (SIP)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C00000"/>
              </a:buClr>
              <a:defRPr/>
            </a:pPr>
            <a:endParaRPr lang="en-GB" sz="2400" dirty="0" smtClean="0">
              <a:ea typeface="+mn-ea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C00000"/>
              </a:buClr>
              <a:defRPr/>
            </a:pPr>
            <a:endParaRPr lang="en-GB" altLang="en-US" sz="2800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Arial" charset="0"/>
              <a:buNone/>
              <a:defRPr/>
            </a:pPr>
            <a:r>
              <a:rPr lang="en-GB" altLang="en-US" sz="2400" dirty="0" smtClean="0">
                <a:ea typeface="+mn-ea"/>
              </a:rPr>
              <a:t>  </a:t>
            </a:r>
            <a:endParaRPr lang="en-GB" altLang="en-US" sz="2400" dirty="0">
              <a:ea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6412" y="1612032"/>
            <a:ext cx="9161015" cy="4154984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latin typeface="Calibri" pitchFamily="34" charset="0"/>
                <a:ea typeface="+mn-ea"/>
              </a:rPr>
              <a:t>Virus check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Media and file </a:t>
            </a:r>
            <a:r>
              <a:rPr lang="en-GB" altLang="en-US" sz="2400" b="1" dirty="0">
                <a:latin typeface="Calibri" pitchFamily="34" charset="0"/>
                <a:ea typeface="+mn-ea"/>
              </a:rPr>
              <a:t>readability </a:t>
            </a:r>
            <a:r>
              <a:rPr lang="en-GB" altLang="en-US" sz="2400" dirty="0">
                <a:latin typeface="Calibri" pitchFamily="34" charset="0"/>
                <a:ea typeface="+mn-ea"/>
              </a:rPr>
              <a:t>check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Data resource </a:t>
            </a:r>
            <a:r>
              <a:rPr lang="en-GB" altLang="en-US" sz="2400" b="1" dirty="0">
                <a:latin typeface="Calibri" pitchFamily="34" charset="0"/>
                <a:ea typeface="+mn-ea"/>
              </a:rPr>
              <a:t>integrity</a:t>
            </a:r>
            <a:r>
              <a:rPr lang="en-GB" altLang="en-US" sz="2400" dirty="0">
                <a:latin typeface="Calibri" pitchFamily="34" charset="0"/>
                <a:ea typeface="+mn-ea"/>
              </a:rPr>
              <a:t> check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Check file </a:t>
            </a:r>
            <a:r>
              <a:rPr lang="en-GB" altLang="en-US" sz="2400" b="1" dirty="0">
                <a:latin typeface="Calibri" pitchFamily="34" charset="0"/>
                <a:ea typeface="+mn-ea"/>
              </a:rPr>
              <a:t>formats</a:t>
            </a:r>
            <a:r>
              <a:rPr lang="en-GB" altLang="en-US" sz="2400" dirty="0">
                <a:latin typeface="Calibri" pitchFamily="34" charset="0"/>
                <a:ea typeface="+mn-ea"/>
              </a:rPr>
              <a:t> suitable for deposit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Documentation </a:t>
            </a:r>
            <a:r>
              <a:rPr lang="en-GB" altLang="en-US" sz="2400" b="1" dirty="0">
                <a:latin typeface="Calibri" pitchFamily="34" charset="0"/>
                <a:ea typeface="+mn-ea"/>
              </a:rPr>
              <a:t>completeness</a:t>
            </a:r>
            <a:r>
              <a:rPr lang="en-GB" altLang="en-US" sz="2400" dirty="0">
                <a:latin typeface="Calibri" pitchFamily="34" charset="0"/>
                <a:ea typeface="+mn-ea"/>
              </a:rPr>
              <a:t> check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Data </a:t>
            </a:r>
            <a:r>
              <a:rPr lang="en-GB" altLang="en-US" sz="2400" b="1" dirty="0">
                <a:latin typeface="Calibri" pitchFamily="34" charset="0"/>
                <a:ea typeface="+mn-ea"/>
              </a:rPr>
              <a:t>validation</a:t>
            </a:r>
            <a:r>
              <a:rPr lang="en-GB" altLang="en-US" sz="2400" dirty="0">
                <a:latin typeface="Calibri" pitchFamily="34" charset="0"/>
                <a:ea typeface="+mn-ea"/>
              </a:rPr>
              <a:t> and </a:t>
            </a:r>
            <a:r>
              <a:rPr lang="en-GB" altLang="en-US" sz="2400" b="1" dirty="0">
                <a:latin typeface="Calibri" pitchFamily="34" charset="0"/>
                <a:ea typeface="+mn-ea"/>
              </a:rPr>
              <a:t>consistency</a:t>
            </a:r>
            <a:r>
              <a:rPr lang="en-GB" altLang="en-US" sz="2400" dirty="0">
                <a:latin typeface="Calibri" pitchFamily="34" charset="0"/>
                <a:ea typeface="+mn-ea"/>
              </a:rPr>
              <a:t> checks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Web interface text check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Copy to data server 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508625" y="5859463"/>
            <a:ext cx="2957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/>
              <a:t>© Digital Preservation Business Case Toolkit </a:t>
            </a:r>
          </a:p>
        </p:txBody>
      </p:sp>
    </p:spTree>
    <p:extLst>
      <p:ext uri="{BB962C8B-B14F-4D97-AF65-F5344CB8AC3E}">
        <p14:creationId xmlns:p14="http://schemas.microsoft.com/office/powerpoint/2010/main" val="126456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ile:Analyse 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2043114"/>
            <a:ext cx="4156075" cy="354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97A0"/>
                </a:solidFill>
              </a:rPr>
              <a:t>Archiving</a:t>
            </a:r>
            <a:endParaRPr lang="en-US" dirty="0">
              <a:solidFill>
                <a:srgbClr val="4597A0"/>
              </a:solidFill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79388" y="1117600"/>
            <a:ext cx="894873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sz="2800" dirty="0" smtClean="0">
                <a:solidFill>
                  <a:schemeClr val="tx2"/>
                </a:solidFill>
                <a:ea typeface="+mn-ea"/>
              </a:rPr>
              <a:t>Submission Information Package (SIP)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C00000"/>
              </a:buClr>
              <a:defRPr/>
            </a:pPr>
            <a:endParaRPr lang="en-GB" sz="2400" dirty="0" smtClean="0">
              <a:ea typeface="+mn-ea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C00000"/>
              </a:buClr>
              <a:defRPr/>
            </a:pPr>
            <a:endParaRPr lang="en-GB" altLang="en-US" sz="2800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Arial" charset="0"/>
              <a:buNone/>
              <a:defRPr/>
            </a:pPr>
            <a:r>
              <a:rPr lang="en-GB" altLang="en-US" sz="2400" dirty="0" smtClean="0">
                <a:ea typeface="+mn-ea"/>
              </a:rPr>
              <a:t>  </a:t>
            </a:r>
            <a:endParaRPr lang="en-GB" altLang="en-US" sz="2400" dirty="0">
              <a:ea typeface="+mn-ea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508625" y="5859463"/>
            <a:ext cx="2957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/>
              <a:t>© Digital Preservation Business Case Toolkit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1659657"/>
            <a:ext cx="4741862" cy="415498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Authenticate original version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Replace spaces </a:t>
            </a:r>
            <a:r>
              <a:rPr lang="en-GB" altLang="en-US" sz="2400" dirty="0" smtClean="0">
                <a:latin typeface="Calibri" pitchFamily="34" charset="0"/>
                <a:ea typeface="+mn-ea"/>
              </a:rPr>
              <a:t>with underscores </a:t>
            </a:r>
            <a:endParaRPr lang="en-GB" altLang="en-US" sz="2400" dirty="0">
              <a:latin typeface="Calibri" pitchFamily="34" charset="0"/>
              <a:ea typeface="+mn-ea"/>
            </a:endParaRP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Log details of SIP in </a:t>
            </a:r>
            <a:r>
              <a:rPr lang="en-GB" altLang="en-US" sz="2400" b="1" dirty="0">
                <a:latin typeface="Calibri" pitchFamily="34" charset="0"/>
                <a:ea typeface="+mn-ea"/>
              </a:rPr>
              <a:t>Collections Management System 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Create </a:t>
            </a:r>
            <a:r>
              <a:rPr lang="en-GB" altLang="en-US" sz="2400" b="1" dirty="0">
                <a:latin typeface="Calibri" pitchFamily="34" charset="0"/>
                <a:ea typeface="+mn-ea"/>
              </a:rPr>
              <a:t>checksums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alibri" pitchFamily="34" charset="0"/>
                <a:ea typeface="+mn-ea"/>
              </a:rPr>
              <a:t>Run </a:t>
            </a:r>
            <a:r>
              <a:rPr lang="en-GB" sz="2400" b="1" dirty="0">
                <a:latin typeface="Calibri" pitchFamily="34" charset="0"/>
                <a:ea typeface="+mn-ea"/>
              </a:rPr>
              <a:t>Droid</a:t>
            </a:r>
            <a:r>
              <a:rPr lang="en-GB" sz="2400" dirty="0">
                <a:latin typeface="Calibri" pitchFamily="34" charset="0"/>
                <a:ea typeface="+mn-ea"/>
              </a:rPr>
              <a:t> to generate file level metadata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Store </a:t>
            </a:r>
            <a:r>
              <a:rPr lang="en-GB" altLang="en-US" sz="2400" b="1" dirty="0" smtClean="0">
                <a:latin typeface="Calibri" pitchFamily="34" charset="0"/>
                <a:ea typeface="+mn-ea"/>
              </a:rPr>
              <a:t>licence</a:t>
            </a:r>
            <a:endParaRPr lang="en-GB" altLang="en-US" sz="2400" dirty="0">
              <a:latin typeface="Calibri" pitchFamily="34" charset="0"/>
              <a:ea typeface="+mn-ea"/>
            </a:endParaRP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Scan paper documentation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Acknowledge receipt of data 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Store original media </a:t>
            </a:r>
          </a:p>
        </p:txBody>
      </p:sp>
    </p:spTree>
    <p:extLst>
      <p:ext uri="{BB962C8B-B14F-4D97-AF65-F5344CB8AC3E}">
        <p14:creationId xmlns:p14="http://schemas.microsoft.com/office/powerpoint/2010/main" val="13073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97A0"/>
                </a:solidFill>
              </a:rPr>
              <a:t>Archiving</a:t>
            </a:r>
            <a:endParaRPr lang="en-US" dirty="0">
              <a:solidFill>
                <a:srgbClr val="4597A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712913"/>
            <a:ext cx="687705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873875" y="5937250"/>
            <a:ext cx="288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200" dirty="0"/>
              <a:t>Image © www.digitalbevaring.dk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09975" y="2894013"/>
            <a:ext cx="1873250" cy="1295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3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97A0"/>
                </a:solidFill>
              </a:rPr>
              <a:t>Archiving</a:t>
            </a:r>
            <a:endParaRPr lang="en-US" dirty="0">
              <a:solidFill>
                <a:srgbClr val="4597A0"/>
              </a:solidFill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79388" y="1117600"/>
            <a:ext cx="894873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sz="2800" dirty="0">
                <a:solidFill>
                  <a:schemeClr val="tx2"/>
                </a:solidFill>
              </a:rPr>
              <a:t>Archival Information Package (AIP)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C00000"/>
              </a:buClr>
              <a:defRPr/>
            </a:pPr>
            <a:endParaRPr lang="en-GB" sz="2400" dirty="0" smtClean="0">
              <a:ea typeface="+mn-ea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C00000"/>
              </a:buClr>
              <a:defRPr/>
            </a:pPr>
            <a:endParaRPr lang="en-GB" altLang="en-US" sz="2800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Arial" charset="0"/>
              <a:buNone/>
              <a:defRPr/>
            </a:pPr>
            <a:r>
              <a:rPr lang="en-GB" altLang="en-US" sz="2400" dirty="0" smtClean="0">
                <a:ea typeface="+mn-ea"/>
              </a:rPr>
              <a:t>  </a:t>
            </a:r>
            <a:endParaRPr lang="en-GB" altLang="en-US" sz="2400" dirty="0">
              <a:ea typeface="+mn-ea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508625" y="5859463"/>
            <a:ext cx="2957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/>
              <a:t>© Digital Preservation Business Case Toolkit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463" y="1810414"/>
            <a:ext cx="8583612" cy="378565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Check </a:t>
            </a:r>
            <a:r>
              <a:rPr lang="en-GB" altLang="en-US" sz="2400" b="1" dirty="0">
                <a:latin typeface="Calibri" pitchFamily="34" charset="0"/>
                <a:ea typeface="+mn-ea"/>
              </a:rPr>
              <a:t>licence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Check copyright and confidentiality clearance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latin typeface="Calibri" pitchFamily="34" charset="0"/>
                <a:ea typeface="+mn-ea"/>
              </a:rPr>
              <a:t>Consistency</a:t>
            </a:r>
            <a:r>
              <a:rPr lang="en-GB" altLang="en-US" sz="2400" dirty="0">
                <a:latin typeface="Calibri" pitchFamily="34" charset="0"/>
                <a:ea typeface="+mn-ea"/>
              </a:rPr>
              <a:t> checks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Selecting </a:t>
            </a:r>
            <a:r>
              <a:rPr lang="en-GB" altLang="en-US" sz="2400" b="1" dirty="0">
                <a:latin typeface="Calibri" pitchFamily="34" charset="0"/>
                <a:ea typeface="+mn-ea"/>
              </a:rPr>
              <a:t>preservation</a:t>
            </a:r>
            <a:r>
              <a:rPr lang="en-GB" altLang="en-US" sz="2400" dirty="0">
                <a:latin typeface="Calibri" pitchFamily="34" charset="0"/>
                <a:ea typeface="+mn-ea"/>
              </a:rPr>
              <a:t> and </a:t>
            </a:r>
            <a:r>
              <a:rPr lang="en-GB" altLang="en-US" sz="2400" b="1" dirty="0">
                <a:latin typeface="Calibri" pitchFamily="34" charset="0"/>
                <a:ea typeface="+mn-ea"/>
              </a:rPr>
              <a:t>dissemination</a:t>
            </a:r>
            <a:r>
              <a:rPr lang="en-GB" altLang="en-US" sz="2400" dirty="0">
                <a:latin typeface="Calibri" pitchFamily="34" charset="0"/>
                <a:ea typeface="+mn-ea"/>
              </a:rPr>
              <a:t> file formats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Develop a </a:t>
            </a:r>
            <a:r>
              <a:rPr lang="en-GB" altLang="en-US" sz="2400" b="1" dirty="0">
                <a:latin typeface="Calibri" pitchFamily="34" charset="0"/>
                <a:ea typeface="+mn-ea"/>
              </a:rPr>
              <a:t>conversion</a:t>
            </a:r>
            <a:r>
              <a:rPr lang="en-GB" altLang="en-US" sz="2400" dirty="0">
                <a:latin typeface="Calibri" pitchFamily="34" charset="0"/>
                <a:ea typeface="+mn-ea"/>
              </a:rPr>
              <a:t> plan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latin typeface="Calibri" pitchFamily="34" charset="0"/>
                <a:ea typeface="+mn-ea"/>
              </a:rPr>
              <a:t>Convert</a:t>
            </a:r>
            <a:r>
              <a:rPr lang="en-GB" altLang="en-US" sz="2400" dirty="0">
                <a:latin typeface="Calibri" pitchFamily="34" charset="0"/>
                <a:ea typeface="+mn-ea"/>
              </a:rPr>
              <a:t> the files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latin typeface="Calibri" pitchFamily="34" charset="0"/>
                <a:ea typeface="+mn-ea"/>
              </a:rPr>
              <a:t>Validate</a:t>
            </a:r>
            <a:r>
              <a:rPr lang="en-GB" altLang="en-US" sz="2400" dirty="0">
                <a:latin typeface="Calibri" pitchFamily="34" charset="0"/>
                <a:ea typeface="+mn-ea"/>
              </a:rPr>
              <a:t> file conversion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latin typeface="Calibri" pitchFamily="34" charset="0"/>
                <a:ea typeface="+mn-ea"/>
              </a:rPr>
              <a:t>Metadata</a:t>
            </a:r>
            <a:r>
              <a:rPr lang="en-GB" altLang="en-US" sz="2400" dirty="0">
                <a:latin typeface="Calibri" pitchFamily="34" charset="0"/>
                <a:ea typeface="+mn-ea"/>
              </a:rPr>
              <a:t> update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Create and store </a:t>
            </a:r>
            <a:r>
              <a:rPr lang="en-GB" altLang="en-US" sz="2400" b="1" dirty="0">
                <a:latin typeface="Calibri" pitchFamily="34" charset="0"/>
                <a:ea typeface="+mn-ea"/>
              </a:rPr>
              <a:t>checksums</a:t>
            </a:r>
            <a:r>
              <a:rPr lang="en-GB" altLang="en-US" sz="2400" dirty="0">
                <a:latin typeface="Calibri" pitchFamily="34" charset="0"/>
                <a:ea typeface="+mn-ea"/>
              </a:rPr>
              <a:t> for the AIP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Submit AIP for checking </a:t>
            </a:r>
          </a:p>
        </p:txBody>
      </p:sp>
      <p:pic>
        <p:nvPicPr>
          <p:cNvPr id="10" name="Picture 2" descr="File:ArchiveData sa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3209925"/>
            <a:ext cx="42418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03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97A0"/>
                </a:solidFill>
              </a:rPr>
              <a:t>Archiving</a:t>
            </a:r>
            <a:endParaRPr lang="en-US" dirty="0">
              <a:solidFill>
                <a:srgbClr val="4597A0"/>
              </a:solidFill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322263" y="1089025"/>
            <a:ext cx="89487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sz="2800" dirty="0" smtClean="0">
                <a:solidFill>
                  <a:schemeClr val="tx2"/>
                </a:solidFill>
                <a:ea typeface="+mn-ea"/>
              </a:rPr>
              <a:t>Information Packages </a:t>
            </a:r>
            <a:endParaRPr lang="en-GB" sz="2400" dirty="0" smtClean="0">
              <a:ea typeface="+mn-ea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C00000"/>
              </a:buClr>
              <a:defRPr/>
            </a:pPr>
            <a:endParaRPr lang="en-GB" altLang="en-US" sz="2800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Arial" charset="0"/>
              <a:buNone/>
              <a:defRPr/>
            </a:pPr>
            <a:r>
              <a:rPr lang="en-GB" altLang="en-US" sz="2400" dirty="0" smtClean="0">
                <a:ea typeface="+mn-ea"/>
              </a:rPr>
              <a:t>  </a:t>
            </a:r>
            <a:endParaRPr lang="en-GB" altLang="en-US" sz="2400" dirty="0">
              <a:ea typeface="+mn-ea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1935163"/>
            <a:ext cx="7950200" cy="3700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4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97A0"/>
                </a:solidFill>
              </a:rPr>
              <a:t>Archiving</a:t>
            </a:r>
            <a:endParaRPr lang="en-US" dirty="0">
              <a:solidFill>
                <a:srgbClr val="4597A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50825" y="1403350"/>
            <a:ext cx="248285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sz="2800" dirty="0" smtClean="0">
                <a:solidFill>
                  <a:schemeClr val="tx2"/>
                </a:solidFill>
                <a:ea typeface="+mn-ea"/>
              </a:rPr>
              <a:t>Migration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sz="2800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Arial" charset="0"/>
              <a:buNone/>
              <a:defRPr/>
            </a:pPr>
            <a:r>
              <a:rPr lang="en-GB" sz="2400" dirty="0" smtClean="0">
                <a:ea typeface="+mn-ea"/>
              </a:rPr>
              <a:t>Requires active and continuous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Arial" charset="0"/>
              <a:buNone/>
              <a:defRPr/>
            </a:pPr>
            <a:r>
              <a:rPr lang="en-GB" sz="2400" dirty="0" smtClean="0">
                <a:ea typeface="+mn-ea"/>
              </a:rPr>
              <a:t>management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 smtClean="0">
              <a:solidFill>
                <a:schemeClr val="tx2"/>
              </a:solidFill>
              <a:ea typeface="+mn-ea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C00000"/>
              </a:buClr>
              <a:defRPr/>
            </a:pPr>
            <a:endParaRPr lang="en-GB" sz="2400" dirty="0" smtClean="0">
              <a:ea typeface="+mn-ea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C00000"/>
              </a:buClr>
              <a:defRPr/>
            </a:pPr>
            <a:endParaRPr lang="en-GB" altLang="en-US" sz="2800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Arial" charset="0"/>
              <a:buNone/>
              <a:defRPr/>
            </a:pPr>
            <a:r>
              <a:rPr lang="en-GB" altLang="en-US" sz="2400" dirty="0" smtClean="0">
                <a:ea typeface="+mn-ea"/>
              </a:rPr>
              <a:t>  </a:t>
            </a:r>
            <a:endParaRPr lang="en-GB" altLang="en-US" sz="2400" dirty="0">
              <a:ea typeface="+mn-ea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1773238"/>
            <a:ext cx="65119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97A0"/>
                </a:solidFill>
              </a:rPr>
              <a:t>Archiving</a:t>
            </a:r>
            <a:endParaRPr lang="en-US" dirty="0">
              <a:solidFill>
                <a:srgbClr val="4597A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712913"/>
            <a:ext cx="687705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873875" y="5937250"/>
            <a:ext cx="288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200" dirty="0"/>
              <a:t>Image © www.digitalbevaring.dk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8300" y="2901950"/>
            <a:ext cx="1201738" cy="1441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88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97A0"/>
                </a:solidFill>
              </a:rPr>
              <a:t>Archiving</a:t>
            </a:r>
            <a:endParaRPr lang="en-US" dirty="0">
              <a:solidFill>
                <a:srgbClr val="4597A0"/>
              </a:solidFill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79388" y="1403350"/>
            <a:ext cx="894873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sz="2800" dirty="0" smtClean="0">
                <a:solidFill>
                  <a:schemeClr val="tx2"/>
                </a:solidFill>
                <a:ea typeface="+mn-ea"/>
              </a:rPr>
              <a:t>Dissemination Information Package (DIP)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C00000"/>
              </a:buClr>
              <a:defRPr/>
            </a:pPr>
            <a:endParaRPr lang="en-GB" sz="2400" dirty="0" smtClean="0">
              <a:ea typeface="+mn-ea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C00000"/>
              </a:buClr>
              <a:defRPr/>
            </a:pPr>
            <a:endParaRPr lang="en-GB" altLang="en-US" sz="2800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Arial" charset="0"/>
              <a:buNone/>
              <a:defRPr/>
            </a:pPr>
            <a:r>
              <a:rPr lang="en-GB" altLang="en-US" sz="2400" dirty="0" smtClean="0">
                <a:ea typeface="+mn-ea"/>
              </a:rPr>
              <a:t>  </a:t>
            </a:r>
            <a:endParaRPr lang="en-GB" altLang="en-US" sz="2400" dirty="0">
              <a:ea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438" y="2190750"/>
            <a:ext cx="4719637" cy="3416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latin typeface="Calibri" pitchFamily="34" charset="0"/>
                <a:ea typeface="+mn-ea"/>
              </a:rPr>
              <a:t>Convert</a:t>
            </a:r>
            <a:r>
              <a:rPr lang="en-GB" altLang="en-US" sz="2400" dirty="0">
                <a:latin typeface="Calibri" pitchFamily="34" charset="0"/>
                <a:ea typeface="+mn-ea"/>
              </a:rPr>
              <a:t> the files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latin typeface="Calibri" pitchFamily="34" charset="0"/>
                <a:ea typeface="+mn-ea"/>
              </a:rPr>
              <a:t>Validate</a:t>
            </a:r>
            <a:r>
              <a:rPr lang="en-GB" altLang="en-US" sz="2400" dirty="0">
                <a:latin typeface="Calibri" pitchFamily="34" charset="0"/>
                <a:ea typeface="+mn-ea"/>
              </a:rPr>
              <a:t> file conversion 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Create web </a:t>
            </a:r>
            <a:r>
              <a:rPr lang="en-GB" altLang="en-US" sz="2400" b="1" dirty="0">
                <a:latin typeface="Calibri" pitchFamily="34" charset="0"/>
                <a:ea typeface="+mn-ea"/>
              </a:rPr>
              <a:t>interface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Allocate permanent </a:t>
            </a:r>
            <a:r>
              <a:rPr lang="en-GB" altLang="en-US" sz="2400" dirty="0" err="1">
                <a:latin typeface="Calibri" pitchFamily="34" charset="0"/>
                <a:ea typeface="+mn-ea"/>
              </a:rPr>
              <a:t>urls</a:t>
            </a:r>
            <a:r>
              <a:rPr lang="en-GB" altLang="en-US" sz="2400" dirty="0">
                <a:latin typeface="Calibri" pitchFamily="34" charset="0"/>
                <a:ea typeface="+mn-ea"/>
              </a:rPr>
              <a:t> / </a:t>
            </a:r>
            <a:r>
              <a:rPr lang="en-GB" altLang="en-US" sz="2400" b="1" dirty="0">
                <a:latin typeface="Calibri" pitchFamily="34" charset="0"/>
                <a:ea typeface="+mn-ea"/>
              </a:rPr>
              <a:t>DOIs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Pre-Release interface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Make any depositor changes</a:t>
            </a:r>
          </a:p>
          <a:p>
            <a:pPr marL="457200" indent="-4572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Release Archive</a:t>
            </a:r>
          </a:p>
          <a:p>
            <a:pPr marL="342900" indent="-342900">
              <a:buClr>
                <a:srgbClr val="C88F1D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Calibri" pitchFamily="34" charset="0"/>
                <a:ea typeface="+mn-ea"/>
              </a:rPr>
              <a:t>  Publicise Archive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GB" altLang="en-US" sz="2400" dirty="0">
              <a:latin typeface="Calibri" pitchFamily="34" charset="0"/>
              <a:ea typeface="+mn-ea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6873875" y="6165850"/>
            <a:ext cx="288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200"/>
              <a:t>Image © www.digitalbevaring.dk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4" y="2465389"/>
            <a:ext cx="3571875" cy="263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74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4597A0"/>
                </a:solidFill>
              </a:rPr>
              <a:t>Data archiving in the digital lifecycle</a:t>
            </a:r>
            <a:endParaRPr lang="en-US" sz="3200" dirty="0">
              <a:solidFill>
                <a:srgbClr val="4597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9485" y="1083945"/>
            <a:ext cx="4549140" cy="762910"/>
          </a:xfrm>
          <a:noFill/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i="1" dirty="0" smtClean="0">
                <a:solidFill>
                  <a:srgbClr val="4597A0"/>
                </a:solidFill>
              </a:rPr>
              <a:t>Where data archiving fits</a:t>
            </a:r>
            <a:endParaRPr lang="en-US" i="1" dirty="0">
              <a:solidFill>
                <a:srgbClr val="4597A0"/>
              </a:solidFill>
            </a:endParaRPr>
          </a:p>
        </p:txBody>
      </p:sp>
      <p:pic>
        <p:nvPicPr>
          <p:cNvPr id="4" name="Picture 3" descr="p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" y="1943100"/>
            <a:ext cx="3785616" cy="3822192"/>
          </a:xfrm>
          <a:prstGeom prst="rect">
            <a:avLst/>
          </a:prstGeom>
        </p:spPr>
      </p:pic>
      <p:sp>
        <p:nvSpPr>
          <p:cNvPr id="5" name="Oval 20"/>
          <p:cNvSpPr>
            <a:spLocks noChangeArrowheads="1"/>
          </p:cNvSpPr>
          <p:nvPr/>
        </p:nvSpPr>
        <p:spPr bwMode="auto">
          <a:xfrm rot="17290291">
            <a:off x="1369842" y="3058792"/>
            <a:ext cx="3719513" cy="2235200"/>
          </a:xfrm>
          <a:prstGeom prst="ellipse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 rot="6400668" flipH="1" flipV="1">
            <a:off x="1504950" y="3471863"/>
            <a:ext cx="2117725" cy="736600"/>
          </a:xfrm>
          <a:prstGeom prst="curvedDownArrow">
            <a:avLst>
              <a:gd name="adj1" fmla="val 57500"/>
              <a:gd name="adj2" fmla="val 115000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56176" y="1646830"/>
            <a:ext cx="4230624" cy="4118462"/>
          </a:xfrm>
          <a:prstGeom prst="rect">
            <a:avLst/>
          </a:prstGeom>
          <a:solidFill>
            <a:schemeClr val="bg1">
              <a:alpha val="95000"/>
            </a:schemeClr>
          </a:solidFill>
          <a:effectLst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A901E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19B9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A901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19B9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 smtClean="0"/>
              <a:t>At the start of the project - identifying the archive or repository to be used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Before starting data capture – check archive requirements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During the project – documentation + deposit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On completion – deposit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After the project – enabling access and reuse</a:t>
            </a:r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8866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97A0"/>
                </a:solidFill>
              </a:rPr>
              <a:t>Dissemination</a:t>
            </a:r>
            <a:endParaRPr lang="en-US" dirty="0">
              <a:solidFill>
                <a:srgbClr val="4597A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10809" t="6226" r="9332"/>
          <a:stretch>
            <a:fillRect/>
          </a:stretch>
        </p:blipFill>
        <p:spPr bwMode="auto">
          <a:xfrm>
            <a:off x="4608512" y="2060976"/>
            <a:ext cx="4427984" cy="415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76532" y="1412776"/>
            <a:ext cx="59409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tx2"/>
                </a:solidFill>
                <a:latin typeface="+mn-lt"/>
                <a:ea typeface="+mn-ea"/>
                <a:cs typeface="Arial" charset="0"/>
              </a:rPr>
              <a:t>How do </a:t>
            </a:r>
            <a:r>
              <a:rPr lang="en-GB" sz="2800" dirty="0" smtClean="0">
                <a:solidFill>
                  <a:schemeClr val="tx2"/>
                </a:solidFill>
                <a:latin typeface="+mn-lt"/>
                <a:ea typeface="+mn-ea"/>
                <a:cs typeface="Arial" charset="0"/>
              </a:rPr>
              <a:t>ADS disseminate data?</a:t>
            </a:r>
          </a:p>
          <a:p>
            <a:pPr>
              <a:defRPr/>
            </a:pPr>
            <a:endParaRPr lang="en-GB" sz="2800" b="1" dirty="0">
              <a:solidFill>
                <a:schemeClr val="tx2"/>
              </a:solidFill>
              <a:latin typeface="+mn-lt"/>
              <a:ea typeface="+mn-ea"/>
              <a:cs typeface="Arial" charset="0"/>
            </a:endParaRPr>
          </a:p>
          <a:p>
            <a:pPr>
              <a:defRPr/>
            </a:pPr>
            <a:r>
              <a:rPr lang="en-GB" dirty="0">
                <a:latin typeface="+mn-lt"/>
                <a:cs typeface="Arial" charset="0"/>
              </a:rPr>
              <a:t>All </a:t>
            </a:r>
            <a:r>
              <a:rPr lang="en-GB" dirty="0" smtClean="0">
                <a:latin typeface="+mn-lt"/>
                <a:cs typeface="Arial" charset="0"/>
              </a:rPr>
              <a:t>archives are </a:t>
            </a:r>
            <a:r>
              <a:rPr lang="en-GB" b="1" dirty="0">
                <a:latin typeface="+mn-lt"/>
                <a:cs typeface="Arial" charset="0"/>
              </a:rPr>
              <a:t>freely</a:t>
            </a:r>
            <a:r>
              <a:rPr lang="en-GB" dirty="0">
                <a:latin typeface="+mn-lt"/>
                <a:cs typeface="Arial" charset="0"/>
              </a:rPr>
              <a:t> available </a:t>
            </a:r>
            <a:endParaRPr lang="en-GB" dirty="0" smtClean="0">
              <a:latin typeface="+mn-lt"/>
              <a:cs typeface="Arial" charset="0"/>
            </a:endParaRPr>
          </a:p>
          <a:p>
            <a:pPr>
              <a:defRPr/>
            </a:pPr>
            <a:r>
              <a:rPr lang="en-GB" dirty="0" smtClean="0">
                <a:latin typeface="+mn-lt"/>
                <a:cs typeface="Arial" charset="0"/>
              </a:rPr>
              <a:t>through </a:t>
            </a:r>
            <a:r>
              <a:rPr lang="en-GB" dirty="0" smtClean="0">
                <a:cs typeface="Arial" charset="0"/>
              </a:rPr>
              <a:t>the w</a:t>
            </a:r>
            <a:r>
              <a:rPr lang="en-GB" dirty="0" smtClean="0">
                <a:latin typeface="+mn-lt"/>
                <a:cs typeface="Arial" charset="0"/>
              </a:rPr>
              <a:t>eb interface.</a:t>
            </a:r>
            <a:endParaRPr lang="en-GB" sz="2000" dirty="0">
              <a:latin typeface="+mn-lt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0237" y="3068960"/>
            <a:ext cx="4177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hlinkClick r:id="rId3"/>
              </a:rPr>
              <a:t>http://archaeologydataservice.ac.uk/</a:t>
            </a:r>
            <a:endParaRPr lang="en-GB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4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97A0"/>
                </a:solidFill>
              </a:rPr>
              <a:t>Dissemination</a:t>
            </a:r>
            <a:endParaRPr lang="en-US" dirty="0">
              <a:solidFill>
                <a:srgbClr val="4597A0"/>
              </a:solidFill>
            </a:endParaRPr>
          </a:p>
        </p:txBody>
      </p:sp>
      <p:pic>
        <p:nvPicPr>
          <p:cNvPr id="6" name="Picture 3" descr="18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22" y="971259"/>
            <a:ext cx="3707904" cy="542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3837" y="2166962"/>
            <a:ext cx="4608513" cy="341632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C88F1D"/>
              </a:buClr>
            </a:pPr>
            <a:r>
              <a:rPr lang="en-GB" altLang="en-US" b="1" dirty="0">
                <a:latin typeface="Calibri" pitchFamily="34" charset="0"/>
                <a:cs typeface="Arial" pitchFamily="34" charset="0"/>
              </a:rPr>
              <a:t>Archives</a:t>
            </a:r>
          </a:p>
          <a:p>
            <a:pPr eaLnBrk="1" hangingPunct="1">
              <a:buClr>
                <a:srgbClr val="C88F1D"/>
              </a:buClr>
              <a:buFont typeface="Arial" pitchFamily="34" charset="0"/>
              <a:buChar char="•"/>
            </a:pPr>
            <a:r>
              <a:rPr lang="en-GB" altLang="en-US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en-GB" altLang="en-US" dirty="0" smtClean="0">
                <a:latin typeface="Calibri" pitchFamily="34" charset="0"/>
                <a:cs typeface="Arial" pitchFamily="34" charset="0"/>
              </a:rPr>
              <a:t>22 </a:t>
            </a:r>
            <a:r>
              <a:rPr lang="en-GB" altLang="en-US" dirty="0">
                <a:latin typeface="Calibri" pitchFamily="34" charset="0"/>
                <a:cs typeface="Arial" pitchFamily="34" charset="0"/>
              </a:rPr>
              <a:t>Journals and Series</a:t>
            </a:r>
          </a:p>
          <a:p>
            <a:pPr eaLnBrk="1" hangingPunct="1">
              <a:buClr>
                <a:srgbClr val="C88F1D"/>
              </a:buClr>
              <a:buFont typeface="Arial" pitchFamily="34" charset="0"/>
              <a:buChar char="•"/>
            </a:pPr>
            <a:r>
              <a:rPr lang="en-GB" altLang="en-US" dirty="0" smtClean="0">
                <a:latin typeface="Calibri" pitchFamily="34" charset="0"/>
                <a:cs typeface="Arial" pitchFamily="34" charset="0"/>
              </a:rPr>
              <a:t>  35,000</a:t>
            </a:r>
            <a:r>
              <a:rPr lang="en-GB" altLang="en-US" dirty="0">
                <a:latin typeface="Calibri" pitchFamily="34" charset="0"/>
                <a:cs typeface="Arial" pitchFamily="34" charset="0"/>
              </a:rPr>
              <a:t>+ Grey Literature reports</a:t>
            </a:r>
          </a:p>
          <a:p>
            <a:pPr eaLnBrk="1" hangingPunct="1">
              <a:buClr>
                <a:srgbClr val="C88F1D"/>
              </a:buClr>
              <a:buFont typeface="Arial" pitchFamily="34" charset="0"/>
              <a:buChar char="•"/>
            </a:pPr>
            <a:r>
              <a:rPr lang="en-GB" altLang="en-US" dirty="0" smtClean="0">
                <a:latin typeface="Calibri" pitchFamily="34" charset="0"/>
                <a:cs typeface="Arial" pitchFamily="34" charset="0"/>
              </a:rPr>
              <a:t>  900+ </a:t>
            </a:r>
            <a:r>
              <a:rPr lang="en-GB" altLang="en-US" dirty="0">
                <a:latin typeface="Calibri" pitchFamily="34" charset="0"/>
                <a:cs typeface="Arial" pitchFamily="34" charset="0"/>
              </a:rPr>
              <a:t>Project Archives</a:t>
            </a:r>
          </a:p>
          <a:p>
            <a:pPr eaLnBrk="1" hangingPunct="1">
              <a:buClr>
                <a:srgbClr val="C88F1D"/>
              </a:buClr>
              <a:buFont typeface="Arial" pitchFamily="34" charset="0"/>
              <a:buChar char="•"/>
            </a:pPr>
            <a:r>
              <a:rPr lang="en-GB" altLang="en-US" dirty="0" smtClean="0">
                <a:latin typeface="Calibri" pitchFamily="34" charset="0"/>
                <a:cs typeface="Arial" pitchFamily="34" charset="0"/>
              </a:rPr>
              <a:t>  Six </a:t>
            </a:r>
            <a:r>
              <a:rPr lang="en-GB" altLang="en-US" dirty="0">
                <a:latin typeface="Calibri" pitchFamily="34" charset="0"/>
                <a:cs typeface="Arial" pitchFamily="34" charset="0"/>
              </a:rPr>
              <a:t>specialist Bibliographies</a:t>
            </a:r>
          </a:p>
          <a:p>
            <a:pPr eaLnBrk="1" hangingPunct="1">
              <a:buClr>
                <a:srgbClr val="C88F1D"/>
              </a:buClr>
              <a:buFont typeface="Arial" pitchFamily="34" charset="0"/>
              <a:buChar char="•"/>
            </a:pPr>
            <a:r>
              <a:rPr lang="en-GB" altLang="en-US" dirty="0" smtClean="0">
                <a:latin typeface="Calibri" pitchFamily="34" charset="0"/>
                <a:cs typeface="Arial" pitchFamily="34" charset="0"/>
              </a:rPr>
              <a:t>  19 </a:t>
            </a:r>
            <a:r>
              <a:rPr lang="en-GB" altLang="en-US" dirty="0">
                <a:latin typeface="Calibri" pitchFamily="34" charset="0"/>
                <a:cs typeface="Arial" pitchFamily="34" charset="0"/>
              </a:rPr>
              <a:t>Doctoral Theses</a:t>
            </a:r>
          </a:p>
          <a:p>
            <a:pPr eaLnBrk="1" hangingPunct="1">
              <a:buClr>
                <a:srgbClr val="C88F1D"/>
              </a:buClr>
            </a:pPr>
            <a:r>
              <a:rPr lang="en-GB" altLang="en-US" b="1" dirty="0" smtClean="0">
                <a:latin typeface="Calibri" pitchFamily="34" charset="0"/>
                <a:cs typeface="Arial" pitchFamily="34" charset="0"/>
              </a:rPr>
              <a:t>Specialised </a:t>
            </a:r>
            <a:r>
              <a:rPr lang="en-GB" altLang="en-US" b="1" dirty="0">
                <a:latin typeface="Calibri" pitchFamily="34" charset="0"/>
                <a:cs typeface="Arial" pitchFamily="34" charset="0"/>
              </a:rPr>
              <a:t>Websites</a:t>
            </a:r>
          </a:p>
          <a:p>
            <a:pPr eaLnBrk="1" hangingPunct="1">
              <a:buClr>
                <a:srgbClr val="C88F1D"/>
              </a:buClr>
              <a:buFont typeface="Arial" pitchFamily="34" charset="0"/>
              <a:buChar char="•"/>
            </a:pPr>
            <a:r>
              <a:rPr lang="en-GB" altLang="en-US" dirty="0" smtClean="0">
                <a:latin typeface="Calibri" pitchFamily="34" charset="0"/>
                <a:cs typeface="Arial" pitchFamily="34" charset="0"/>
              </a:rPr>
              <a:t>  England’s </a:t>
            </a:r>
            <a:r>
              <a:rPr lang="en-GB" altLang="en-US" dirty="0">
                <a:latin typeface="Calibri" pitchFamily="34" charset="0"/>
                <a:cs typeface="Arial" pitchFamily="34" charset="0"/>
              </a:rPr>
              <a:t>Rock Art</a:t>
            </a:r>
          </a:p>
          <a:p>
            <a:pPr eaLnBrk="1" hangingPunct="1">
              <a:buClr>
                <a:srgbClr val="C88F1D"/>
              </a:buClr>
              <a:buFont typeface="Arial" pitchFamily="34" charset="0"/>
              <a:buChar char="•"/>
            </a:pPr>
            <a:r>
              <a:rPr lang="en-GB" altLang="en-US" dirty="0" smtClean="0">
                <a:latin typeface="Calibri" pitchFamily="34" charset="0"/>
                <a:cs typeface="Arial" pitchFamily="34" charset="0"/>
              </a:rPr>
              <a:t>  Image </a:t>
            </a:r>
            <a:r>
              <a:rPr lang="en-GB" altLang="en-US" dirty="0">
                <a:latin typeface="Calibri" pitchFamily="34" charset="0"/>
                <a:cs typeface="Arial" pitchFamily="34" charset="0"/>
              </a:rPr>
              <a:t>Bank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837" y="1242139"/>
            <a:ext cx="8817896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C00000"/>
              </a:buClr>
            </a:pPr>
            <a:r>
              <a:rPr lang="en-GB" sz="2800" dirty="0" smtClean="0">
                <a:solidFill>
                  <a:schemeClr val="tx2"/>
                </a:solidFill>
                <a:ea typeface="ＭＳ Ｐゴシック" pitchFamily="-106" charset="-128"/>
                <a:cs typeface="ＭＳ Ｐゴシック" pitchFamily="-106" charset="-128"/>
              </a:rPr>
              <a:t>ADS Resources</a:t>
            </a:r>
          </a:p>
          <a:p>
            <a:pPr>
              <a:spcBef>
                <a:spcPct val="20000"/>
              </a:spcBef>
              <a:buClr>
                <a:srgbClr val="C00000"/>
              </a:buClr>
            </a:pPr>
            <a:r>
              <a:rPr lang="en-GB" sz="2400" b="1" dirty="0" smtClean="0">
                <a:ea typeface="ＭＳ Ｐゴシック" pitchFamily="-106" charset="-128"/>
                <a:cs typeface="ＭＳ Ｐゴシック" pitchFamily="-106" charset="-128"/>
              </a:rPr>
              <a:t>1.3 million metadata records</a:t>
            </a:r>
            <a:endParaRPr lang="en-GB" sz="2400" b="1" dirty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093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97A0"/>
                </a:solidFill>
              </a:rPr>
              <a:t>Dissemination</a:t>
            </a:r>
            <a:endParaRPr lang="en-US" dirty="0">
              <a:solidFill>
                <a:srgbClr val="4597A0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49187"/>
            <a:ext cx="4717566" cy="335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96" y="2697113"/>
            <a:ext cx="4701695" cy="3340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079834" y="1361280"/>
            <a:ext cx="2809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University-led </a:t>
            </a:r>
            <a:r>
              <a:rPr lang="en-GB" dirty="0"/>
              <a:t>research projects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9324" y="5254677"/>
            <a:ext cx="3328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Major </a:t>
            </a:r>
            <a:r>
              <a:rPr lang="en-GB" dirty="0"/>
              <a:t>infrastructure </a:t>
            </a:r>
            <a:r>
              <a:rPr lang="en-GB" dirty="0" smtClean="0"/>
              <a:t>programmes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79512" y="1023065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C00000"/>
              </a:buClr>
            </a:pPr>
            <a:r>
              <a:rPr lang="en-GB" sz="2800" dirty="0" smtClean="0">
                <a:solidFill>
                  <a:schemeClr val="tx2"/>
                </a:solidFill>
                <a:ea typeface="ＭＳ Ｐゴシック" pitchFamily="-106" charset="-128"/>
                <a:cs typeface="ＭＳ Ｐゴシック" pitchFamily="-106" charset="-128"/>
              </a:rPr>
              <a:t>Project Archives</a:t>
            </a:r>
          </a:p>
        </p:txBody>
      </p:sp>
    </p:spTree>
    <p:extLst>
      <p:ext uri="{BB962C8B-B14F-4D97-AF65-F5344CB8AC3E}">
        <p14:creationId xmlns:p14="http://schemas.microsoft.com/office/powerpoint/2010/main" val="272540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97A0"/>
                </a:solidFill>
              </a:rPr>
              <a:t>Dissemination</a:t>
            </a:r>
            <a:endParaRPr lang="en-US" dirty="0">
              <a:solidFill>
                <a:srgbClr val="4597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937" y="1308815"/>
            <a:ext cx="3792413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C00000"/>
              </a:buClr>
            </a:pPr>
            <a:r>
              <a:rPr lang="en-GB" sz="2800" dirty="0" smtClean="0">
                <a:solidFill>
                  <a:schemeClr val="tx2"/>
                </a:solidFill>
                <a:ea typeface="ＭＳ Ｐゴシック" pitchFamily="-106" charset="-128"/>
                <a:cs typeface="ＭＳ Ｐゴシック" pitchFamily="-106" charset="-128"/>
              </a:rPr>
              <a:t>Project Archives</a:t>
            </a:r>
          </a:p>
          <a:p>
            <a:pPr marL="342900" indent="-342900">
              <a:spcBef>
                <a:spcPct val="20000"/>
              </a:spcBef>
              <a:buClr>
                <a:srgbClr val="C88F1D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ＭＳ Ｐゴシック" pitchFamily="-106" charset="-128"/>
                <a:cs typeface="ＭＳ Ｐゴシック" pitchFamily="-106" charset="-128"/>
              </a:rPr>
              <a:t>Introduction</a:t>
            </a:r>
          </a:p>
          <a:p>
            <a:pPr marL="342900" indent="-342900">
              <a:spcBef>
                <a:spcPct val="20000"/>
              </a:spcBef>
              <a:buClr>
                <a:srgbClr val="C88F1D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ＭＳ Ｐゴシック" pitchFamily="-106" charset="-128"/>
                <a:cs typeface="ＭＳ Ｐゴシック" pitchFamily="-106" charset="-128"/>
              </a:rPr>
              <a:t>Overview</a:t>
            </a:r>
          </a:p>
          <a:p>
            <a:pPr marL="342900" indent="-342900">
              <a:spcBef>
                <a:spcPct val="20000"/>
              </a:spcBef>
              <a:buClr>
                <a:srgbClr val="C88F1D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ＭＳ Ｐゴシック" pitchFamily="-106" charset="-128"/>
                <a:cs typeface="ＭＳ Ｐゴシック" pitchFamily="-106" charset="-128"/>
              </a:rPr>
              <a:t>Downloads and/or Search</a:t>
            </a:r>
          </a:p>
          <a:p>
            <a:pPr marL="342900" indent="-342900">
              <a:spcBef>
                <a:spcPct val="20000"/>
              </a:spcBef>
              <a:buClr>
                <a:srgbClr val="C88F1D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ＭＳ Ｐゴシック" pitchFamily="-106" charset="-128"/>
                <a:cs typeface="ＭＳ Ｐゴシック" pitchFamily="-106" charset="-128"/>
              </a:rPr>
              <a:t>Metadata</a:t>
            </a:r>
          </a:p>
          <a:p>
            <a:pPr marL="342900" indent="-342900">
              <a:spcBef>
                <a:spcPct val="20000"/>
              </a:spcBef>
              <a:buClr>
                <a:srgbClr val="C88F1D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ＭＳ Ｐゴシック" pitchFamily="-106" charset="-128"/>
                <a:cs typeface="ＭＳ Ｐゴシック" pitchFamily="-106" charset="-128"/>
              </a:rPr>
              <a:t>Usage Statistics</a:t>
            </a:r>
          </a:p>
          <a:p>
            <a:pPr marL="342900" indent="-342900">
              <a:spcBef>
                <a:spcPct val="20000"/>
              </a:spcBef>
              <a:buClr>
                <a:srgbClr val="C88F1D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ＭＳ Ｐゴシック" pitchFamily="-106" charset="-128"/>
                <a:cs typeface="ＭＳ Ｐゴシック" pitchFamily="-106" charset="-128"/>
              </a:rPr>
              <a:t>Resource Identifiers</a:t>
            </a:r>
          </a:p>
          <a:p>
            <a:pPr>
              <a:spcBef>
                <a:spcPct val="20000"/>
              </a:spcBef>
              <a:buClr>
                <a:srgbClr val="C00000"/>
              </a:buClr>
            </a:pPr>
            <a:endParaRPr lang="en-GB" sz="2400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" b="174"/>
          <a:stretch/>
        </p:blipFill>
        <p:spPr bwMode="auto">
          <a:xfrm>
            <a:off x="4301307" y="1057274"/>
            <a:ext cx="4566323" cy="51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229100" y="5854030"/>
            <a:ext cx="1266825" cy="3943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4276725" y="2133600"/>
            <a:ext cx="1266825" cy="6572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37" y="4489115"/>
            <a:ext cx="1933223" cy="180022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3811886" y="6016923"/>
            <a:ext cx="512464" cy="1257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ARIADNE </a:t>
            </a:r>
            <a:r>
              <a:rPr lang="en-US" sz="2400" dirty="0">
                <a:ea typeface="+mn-ea"/>
                <a:cs typeface="+mn-cs"/>
              </a:rPr>
              <a:t>is a project funded by the European Commission under the Community’s Seventh Framework </a:t>
            </a:r>
            <a:r>
              <a:rPr lang="en-US" sz="2400" dirty="0" err="1">
                <a:ea typeface="+mn-ea"/>
                <a:cs typeface="+mn-cs"/>
              </a:rPr>
              <a:t>Programme</a:t>
            </a:r>
            <a:r>
              <a:rPr lang="en-US" sz="2400" dirty="0">
                <a:ea typeface="+mn-ea"/>
                <a:cs typeface="+mn-cs"/>
              </a:rPr>
              <a:t>, contract no. FP7-INFRASTRUCTURES-2012-1-313193. </a:t>
            </a:r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sz="2200" dirty="0" smtClean="0">
                <a:ea typeface="+mn-ea"/>
                <a:cs typeface="+mn-cs"/>
              </a:rPr>
              <a:t>These training materials are based on teaching materials for research data management in archaeology created by Lindsay Lloyd Smith (2011) in the JISC-funded </a:t>
            </a:r>
            <a:r>
              <a:rPr lang="en-US" sz="2200" dirty="0" err="1" smtClean="0">
                <a:ea typeface="+mn-ea"/>
                <a:cs typeface="+mn-cs"/>
              </a:rPr>
              <a:t>DataTrain</a:t>
            </a:r>
            <a:r>
              <a:rPr lang="en-US" sz="2200" dirty="0" smtClean="0">
                <a:ea typeface="+mn-ea"/>
                <a:cs typeface="+mn-cs"/>
              </a:rPr>
              <a:t> project based at Cambridge University Library with contributions from the Archaeology Data Service.</a:t>
            </a:r>
            <a:endParaRPr lang="en-US" sz="22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200" dirty="0">
              <a:ea typeface="+mn-ea"/>
              <a:cs typeface="+mn-cs"/>
            </a:endParaRPr>
          </a:p>
        </p:txBody>
      </p:sp>
      <p:pic>
        <p:nvPicPr>
          <p:cNvPr id="5" name="Picture 3" descr="logo-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658" y="5956300"/>
            <a:ext cx="932986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logo-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728" y="5956300"/>
            <a:ext cx="904406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2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97A0"/>
                </a:solidFill>
              </a:rPr>
              <a:t>Overview</a:t>
            </a:r>
            <a:endParaRPr lang="en-US" dirty="0">
              <a:solidFill>
                <a:srgbClr val="4597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363" y="1978026"/>
            <a:ext cx="5300662" cy="36322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en-US" sz="2400" dirty="0" smtClean="0"/>
              <a:t>1. Ensure Preservation </a:t>
            </a:r>
            <a:br>
              <a:rPr lang="en-GB" altLang="en-US" sz="2400" dirty="0" smtClean="0"/>
            </a:br>
            <a:r>
              <a:rPr lang="en-GB" altLang="en-US" sz="2400" dirty="0" smtClean="0"/>
              <a:t>2. Provide Access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en-US" sz="2400" dirty="0" smtClean="0"/>
              <a:t>3. Professional Recognition</a:t>
            </a:r>
            <a:br>
              <a:rPr lang="en-GB" altLang="en-US" sz="2400" dirty="0" smtClean="0"/>
            </a:br>
            <a:r>
              <a:rPr lang="en-GB" altLang="en-US" sz="2400" dirty="0" smtClean="0"/>
              <a:t>4. Follow Professional Standards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en-US" sz="2400" dirty="0" smtClean="0"/>
              <a:t>5. Meet Governmental Requirements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en-US" sz="2400" dirty="0" smtClean="0"/>
              <a:t>6. Meet Funding Agency Requirements </a:t>
            </a:r>
          </a:p>
          <a:p>
            <a:pPr marL="0" indent="0">
              <a:buFont typeface="Arial" charset="0"/>
              <a:buNone/>
            </a:pPr>
            <a:endParaRPr lang="en-GB" altLang="en-US" sz="2400" dirty="0" smtClean="0"/>
          </a:p>
          <a:p>
            <a:pPr marL="0" indent="0">
              <a:buFont typeface="Arial" charset="0"/>
              <a:buNone/>
            </a:pPr>
            <a:endParaRPr lang="en-GB" altLang="en-US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70560" y="1250950"/>
            <a:ext cx="5526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rgbClr val="C00000"/>
              </a:buClr>
              <a:buFontTx/>
              <a:buNone/>
            </a:pPr>
            <a:r>
              <a:rPr lang="en-GB" altLang="en-US" sz="2800" dirty="0">
                <a:solidFill>
                  <a:schemeClr val="tx2"/>
                </a:solidFill>
              </a:rPr>
              <a:t>Why Deposit?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2438400"/>
            <a:ext cx="2947987" cy="389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85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97A0"/>
                </a:solidFill>
              </a:rPr>
              <a:t>Overview</a:t>
            </a:r>
            <a:endParaRPr lang="en-US" dirty="0">
              <a:solidFill>
                <a:srgbClr val="4597A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3713" y="1289050"/>
            <a:ext cx="5526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2"/>
                </a:solidFill>
              </a:rPr>
              <a:t>Data Deposit Requirements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2010" y="2095500"/>
            <a:ext cx="7911465" cy="3693319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AHRC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Submission of a ‘Technical plan’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	replaces the Technical Appendix as of 2012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is </a:t>
            </a:r>
            <a:r>
              <a:rPr lang="en-GB" dirty="0" smtClean="0">
                <a:latin typeface="+mn-lt"/>
                <a:cs typeface="+mn-cs"/>
              </a:rPr>
              <a:t>essential:</a:t>
            </a:r>
            <a:endParaRPr lang="en-GB" dirty="0"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“where digital outputs or digital technologies are an essential part to the planned research outcomes”.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This should give a summary of those outputs, explain the technical methodology, technical support / experience, and address preservation, sustainability and use.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pic>
        <p:nvPicPr>
          <p:cNvPr id="10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666874"/>
            <a:ext cx="182403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42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97A0"/>
                </a:solidFill>
              </a:rPr>
              <a:t>Archiving</a:t>
            </a:r>
            <a:endParaRPr lang="en-US" dirty="0">
              <a:solidFill>
                <a:srgbClr val="4597A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3713" y="1289050"/>
            <a:ext cx="6745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2"/>
                </a:solidFill>
              </a:rPr>
              <a:t>What happens to data once its </a:t>
            </a:r>
            <a:r>
              <a:rPr lang="en-GB" altLang="en-US" sz="2800" dirty="0" smtClean="0">
                <a:solidFill>
                  <a:schemeClr val="tx2"/>
                </a:solidFill>
              </a:rPr>
              <a:t>deposited</a:t>
            </a:r>
            <a:r>
              <a:rPr lang="en-GB" altLang="en-US" sz="2800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64" y="1881014"/>
            <a:ext cx="4825082" cy="39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6597650" y="5991103"/>
            <a:ext cx="2298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/>
              <a:t>Image © www.digitalbevaring.dk</a:t>
            </a:r>
          </a:p>
        </p:txBody>
      </p:sp>
    </p:spTree>
    <p:extLst>
      <p:ext uri="{BB962C8B-B14F-4D97-AF65-F5344CB8AC3E}">
        <p14:creationId xmlns:p14="http://schemas.microsoft.com/office/powerpoint/2010/main" val="303404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97A0"/>
                </a:solidFill>
              </a:rPr>
              <a:t>Archiving</a:t>
            </a:r>
            <a:endParaRPr lang="en-US" dirty="0">
              <a:solidFill>
                <a:srgbClr val="4597A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3714" y="1250950"/>
            <a:ext cx="603091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chemeClr val="tx2"/>
                </a:solidFill>
              </a:rPr>
              <a:t>Behind the Scenes at the </a:t>
            </a:r>
            <a:r>
              <a:rPr lang="en-GB" altLang="en-US" sz="2800" dirty="0" smtClean="0">
                <a:solidFill>
                  <a:schemeClr val="tx2"/>
                </a:solidFill>
              </a:rPr>
              <a:t>ADS</a:t>
            </a:r>
            <a:endParaRPr lang="en-GB" sz="2400" dirty="0" smtClean="0"/>
          </a:p>
          <a:p>
            <a:pPr marL="457200" indent="-457200" eaLnBrk="1" hangingPunct="1">
              <a:spcBef>
                <a:spcPct val="0"/>
              </a:spcBef>
              <a:buClr>
                <a:srgbClr val="CA901E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Follow the </a:t>
            </a:r>
            <a:r>
              <a:rPr lang="en-GB" sz="2400" b="1" dirty="0"/>
              <a:t>Open Archival Information System </a:t>
            </a:r>
            <a:r>
              <a:rPr lang="en-GB" sz="2400" dirty="0"/>
              <a:t>(OAIS) reference model</a:t>
            </a:r>
          </a:p>
          <a:p>
            <a:pPr marL="1200150" lvl="1" indent="-457200" eaLnBrk="1" hangingPunct="1">
              <a:spcBef>
                <a:spcPct val="0"/>
              </a:spcBef>
              <a:buClr>
                <a:srgbClr val="CA901E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International ISO standard 14721</a:t>
            </a:r>
          </a:p>
          <a:p>
            <a:pPr marL="1085850" lvl="1" indent="-342900" eaLnBrk="1" hangingPunct="1">
              <a:spcBef>
                <a:spcPct val="0"/>
              </a:spcBef>
              <a:buClr>
                <a:srgbClr val="CA901E"/>
              </a:buClr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457200" indent="-457200" eaLnBrk="1" hangingPunct="1">
              <a:spcBef>
                <a:spcPct val="0"/>
              </a:spcBef>
              <a:buClr>
                <a:srgbClr val="CA901E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Ensure the multiple and regular </a:t>
            </a:r>
            <a:r>
              <a:rPr lang="en-GB" sz="2400" b="1" dirty="0"/>
              <a:t>backups</a:t>
            </a:r>
            <a:r>
              <a:rPr lang="en-GB" sz="2400" dirty="0"/>
              <a:t> and the </a:t>
            </a:r>
            <a:r>
              <a:rPr lang="en-GB" sz="2400" b="1" dirty="0"/>
              <a:t>renewal</a:t>
            </a:r>
            <a:r>
              <a:rPr lang="en-GB" sz="2400" dirty="0"/>
              <a:t> of storage media</a:t>
            </a:r>
          </a:p>
          <a:p>
            <a:pPr marL="1200150" lvl="1" indent="-457200" eaLnBrk="1" hangingPunct="1">
              <a:spcBef>
                <a:spcPct val="0"/>
              </a:spcBef>
              <a:buClr>
                <a:srgbClr val="CA901E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Virtual Server</a:t>
            </a:r>
          </a:p>
          <a:p>
            <a:pPr marL="1200150" lvl="1" indent="-457200" eaLnBrk="1" hangingPunct="1">
              <a:spcBef>
                <a:spcPct val="0"/>
              </a:spcBef>
              <a:buClr>
                <a:srgbClr val="CA901E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Tape backup at University of York &amp; Hull</a:t>
            </a:r>
          </a:p>
          <a:p>
            <a:pPr marL="1200150" lvl="1" indent="-457200" eaLnBrk="1" hangingPunct="1">
              <a:spcBef>
                <a:spcPct val="0"/>
              </a:spcBef>
              <a:buClr>
                <a:srgbClr val="CA901E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Deep Store</a:t>
            </a:r>
          </a:p>
          <a:p>
            <a:pPr marL="1200150" lvl="1" indent="-457200" eaLnBrk="1" hangingPunct="1">
              <a:spcBef>
                <a:spcPct val="0"/>
              </a:spcBef>
              <a:buClr>
                <a:srgbClr val="CA901E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Five year rotation </a:t>
            </a:r>
            <a:r>
              <a:rPr lang="en-GB" sz="2000" dirty="0" smtClean="0"/>
              <a:t>strategy</a:t>
            </a:r>
          </a:p>
          <a:p>
            <a:pPr marL="1200150" lvl="1" indent="-457200" eaLnBrk="1" hangingPunct="1">
              <a:spcBef>
                <a:spcPct val="0"/>
              </a:spcBef>
              <a:buClr>
                <a:srgbClr val="CA901E"/>
              </a:buClr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457200" indent="-457200" eaLnBrk="1" hangingPunct="1">
              <a:spcBef>
                <a:spcPct val="0"/>
              </a:spcBef>
              <a:buClr>
                <a:srgbClr val="CA901E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Use data </a:t>
            </a:r>
            <a:r>
              <a:rPr lang="en-GB" sz="2400" b="1" dirty="0"/>
              <a:t>migration </a:t>
            </a:r>
            <a:r>
              <a:rPr lang="en-GB" sz="2400" dirty="0"/>
              <a:t>strategies </a:t>
            </a:r>
          </a:p>
          <a:p>
            <a:pPr marL="1200150" lvl="1" indent="-457200" eaLnBrk="1" hangingPunct="1">
              <a:spcBef>
                <a:spcPct val="0"/>
              </a:spcBef>
              <a:buClr>
                <a:srgbClr val="CA901E"/>
              </a:buClr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solidFill>
                <a:schemeClr val="tx2"/>
              </a:solidFill>
            </a:endParaRPr>
          </a:p>
        </p:txBody>
      </p:sp>
      <p:pic>
        <p:nvPicPr>
          <p:cNvPr id="9" name="Picture 2" descr="C:\Users\kg750\AppData\Local\Microsoft\Windows\Temporary Internet Files\Content.IE5\E12HN0RM\MC9003206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2" y="2522538"/>
            <a:ext cx="2354263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92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97A0"/>
                </a:solidFill>
              </a:rPr>
              <a:t>Archiving</a:t>
            </a:r>
            <a:endParaRPr lang="en-US" dirty="0">
              <a:solidFill>
                <a:srgbClr val="4597A0"/>
              </a:solidFill>
            </a:endParaRPr>
          </a:p>
        </p:txBody>
      </p:sp>
      <p:pic>
        <p:nvPicPr>
          <p:cNvPr id="5" name="Content Placeholder 4" descr="oa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21995"/>
            <a:ext cx="9361488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167602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97A0"/>
                </a:solidFill>
              </a:rPr>
              <a:t>Archiving</a:t>
            </a:r>
            <a:endParaRPr lang="en-US" dirty="0">
              <a:solidFill>
                <a:srgbClr val="4597A0"/>
              </a:solidFill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79388" y="1155700"/>
            <a:ext cx="89487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sz="2800" dirty="0" smtClean="0">
                <a:solidFill>
                  <a:schemeClr val="tx2"/>
                </a:solidFill>
                <a:ea typeface="+mn-ea"/>
              </a:rPr>
              <a:t>Open Archival Information System (OAIS) reference model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 smtClean="0">
              <a:solidFill>
                <a:schemeClr val="tx2"/>
              </a:solidFill>
              <a:ea typeface="+mn-ea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C00000"/>
              </a:buClr>
              <a:defRPr/>
            </a:pPr>
            <a:endParaRPr lang="en-GB" sz="2400" dirty="0" smtClean="0">
              <a:ea typeface="+mn-ea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C00000"/>
              </a:buClr>
              <a:defRPr/>
            </a:pPr>
            <a:endParaRPr lang="en-GB" altLang="en-US" sz="2800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Arial" charset="0"/>
              <a:buNone/>
              <a:defRPr/>
            </a:pPr>
            <a:r>
              <a:rPr lang="en-GB" altLang="en-US" sz="2400" dirty="0" smtClean="0">
                <a:ea typeface="+mn-ea"/>
              </a:rPr>
              <a:t>  </a:t>
            </a:r>
            <a:endParaRPr lang="en-GB" altLang="en-US" sz="2400" dirty="0"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712913"/>
            <a:ext cx="687705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6873875" y="5937250"/>
            <a:ext cx="288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200" dirty="0"/>
              <a:t>Image © www.digitalbevaring.dk</a:t>
            </a:r>
          </a:p>
        </p:txBody>
      </p:sp>
    </p:spTree>
    <p:extLst>
      <p:ext uri="{BB962C8B-B14F-4D97-AF65-F5344CB8AC3E}">
        <p14:creationId xmlns:p14="http://schemas.microsoft.com/office/powerpoint/2010/main" val="281482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97A0"/>
                </a:solidFill>
              </a:rPr>
              <a:t>Archiving</a:t>
            </a:r>
            <a:endParaRPr lang="en-US" dirty="0">
              <a:solidFill>
                <a:srgbClr val="4597A0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79388" y="1155700"/>
            <a:ext cx="89487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sz="2800" dirty="0" smtClean="0">
                <a:solidFill>
                  <a:schemeClr val="tx2"/>
                </a:solidFill>
                <a:ea typeface="+mn-ea"/>
              </a:rPr>
              <a:t>Open Archival Information System (OAIS) reference model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 smtClean="0">
              <a:solidFill>
                <a:schemeClr val="tx2"/>
              </a:solidFill>
              <a:ea typeface="+mn-ea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C00000"/>
              </a:buClr>
              <a:defRPr/>
            </a:pPr>
            <a:endParaRPr lang="en-GB" sz="2400" dirty="0" smtClean="0">
              <a:ea typeface="+mn-ea"/>
            </a:endParaRPr>
          </a:p>
          <a:p>
            <a:pPr marL="457200" indent="-457200" eaLnBrk="1" hangingPunct="1">
              <a:spcBef>
                <a:spcPct val="0"/>
              </a:spcBef>
              <a:buClr>
                <a:srgbClr val="C00000"/>
              </a:buClr>
              <a:defRPr/>
            </a:pPr>
            <a:endParaRPr lang="en-GB" altLang="en-US" sz="2800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Arial" charset="0"/>
              <a:buNone/>
              <a:defRPr/>
            </a:pPr>
            <a:r>
              <a:rPr lang="en-GB" altLang="en-US" sz="2400" dirty="0" smtClean="0">
                <a:ea typeface="+mn-ea"/>
              </a:rPr>
              <a:t>  </a:t>
            </a:r>
            <a:endParaRPr lang="en-GB" altLang="en-US" sz="2400" dirty="0">
              <a:ea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712913"/>
            <a:ext cx="687705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873875" y="5937250"/>
            <a:ext cx="288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200"/>
              <a:t>Image © www.digitalbevaring.dk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17575" y="2627313"/>
            <a:ext cx="2293938" cy="20970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2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581</Words>
  <Application>Microsoft Macintosh PowerPoint</Application>
  <PresentationFormat>On-screen Show (4:3)</PresentationFormat>
  <Paragraphs>182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Archiving and Repositories  </vt:lpstr>
      <vt:lpstr>Data archiving in the digital lifecycle</vt:lpstr>
      <vt:lpstr>Overview</vt:lpstr>
      <vt:lpstr>Overview</vt:lpstr>
      <vt:lpstr>Archiving</vt:lpstr>
      <vt:lpstr>Archiving</vt:lpstr>
      <vt:lpstr>Archiving</vt:lpstr>
      <vt:lpstr>Archiving</vt:lpstr>
      <vt:lpstr>Archiving</vt:lpstr>
      <vt:lpstr>Archiving</vt:lpstr>
      <vt:lpstr>Archiving</vt:lpstr>
      <vt:lpstr>Archiving</vt:lpstr>
      <vt:lpstr>Archiving</vt:lpstr>
      <vt:lpstr>Archiving</vt:lpstr>
      <vt:lpstr>Archiving</vt:lpstr>
      <vt:lpstr>Archiving</vt:lpstr>
      <vt:lpstr>Archiving</vt:lpstr>
      <vt:lpstr>Archiving</vt:lpstr>
      <vt:lpstr>Archiving</vt:lpstr>
      <vt:lpstr>Dissemination</vt:lpstr>
      <vt:lpstr>Dissemination</vt:lpstr>
      <vt:lpstr>Dissemination</vt:lpstr>
      <vt:lpstr>Dissemination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Usher</dc:creator>
  <cp:lastModifiedBy>Holly</cp:lastModifiedBy>
  <cp:revision>78</cp:revision>
  <dcterms:created xsi:type="dcterms:W3CDTF">2013-01-30T19:55:17Z</dcterms:created>
  <dcterms:modified xsi:type="dcterms:W3CDTF">2016-01-19T06:35:56Z</dcterms:modified>
</cp:coreProperties>
</file>